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0" r:id="rId3"/>
    <p:sldMasterId id="2147483653" r:id="rId4"/>
  </p:sldMasterIdLst>
  <p:notesMasterIdLst>
    <p:notesMasterId r:id="rId24"/>
  </p:notesMasterIdLst>
  <p:handoutMasterIdLst>
    <p:handoutMasterId r:id="rId25"/>
  </p:handoutMasterIdLst>
  <p:sldIdLst>
    <p:sldId id="345" r:id="rId5"/>
    <p:sldId id="322" r:id="rId6"/>
    <p:sldId id="338" r:id="rId7"/>
    <p:sldId id="335" r:id="rId8"/>
    <p:sldId id="337" r:id="rId9"/>
    <p:sldId id="341" r:id="rId10"/>
    <p:sldId id="334" r:id="rId11"/>
    <p:sldId id="343" r:id="rId12"/>
    <p:sldId id="336" r:id="rId13"/>
    <p:sldId id="328" r:id="rId14"/>
    <p:sldId id="329" r:id="rId15"/>
    <p:sldId id="330" r:id="rId16"/>
    <p:sldId id="327" r:id="rId17"/>
    <p:sldId id="339" r:id="rId18"/>
    <p:sldId id="349" r:id="rId19"/>
    <p:sldId id="332" r:id="rId20"/>
    <p:sldId id="347" r:id="rId21"/>
    <p:sldId id="333" r:id="rId22"/>
    <p:sldId id="346" r:id="rId23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  <a:srgbClr val="85AD44"/>
    <a:srgbClr val="FFFFFF"/>
    <a:srgbClr val="8E4180"/>
    <a:srgbClr val="4277B0"/>
    <a:srgbClr val="325A86"/>
    <a:srgbClr val="588AC0"/>
    <a:srgbClr val="4CC4CE"/>
    <a:srgbClr val="F36B3B"/>
    <a:srgbClr val="A1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96356" autoAdjust="0"/>
  </p:normalViewPr>
  <p:slideViewPr>
    <p:cSldViewPr snapToObjects="1">
      <p:cViewPr varScale="1">
        <p:scale>
          <a:sx n="112" d="100"/>
          <a:sy n="112" d="100"/>
        </p:scale>
        <p:origin x="-944" y="-10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196287964005"/>
          <c:y val="0.14005277118138"/>
          <c:w val="0.53862382780042"/>
          <c:h val="0.771552444833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rgbClr val="85AD4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15A22"/>
              </a:solidFill>
            </c:spPr>
          </c:dPt>
          <c:dPt>
            <c:idx val="4"/>
            <c:invertIfNegative val="0"/>
            <c:bubble3D val="0"/>
            <c:spPr>
              <a:solidFill>
                <a:srgbClr val="F15A22"/>
              </a:solidFill>
            </c:spPr>
          </c:dPt>
          <c:dLbls>
            <c:delete val="1"/>
          </c:dLbls>
          <c:cat>
            <c:strRef>
              <c:f>Munka1!$A$2:$A$16</c:f>
              <c:strCache>
                <c:ptCount val="15"/>
                <c:pt idx="0">
                  <c:v>A vásárlók impulzusvásárlók</c:v>
                </c:pt>
                <c:pt idx="1">
                  <c:v>A szektoron belül a vásárlások az átlagosnál nagyobb mértékben tolódnak el az online boltok irányába</c:v>
                </c:pt>
                <c:pt idx="2">
                  <c:v>A szektor vásárlói igénylik a hagyományos boltok meglétét</c:v>
                </c:pt>
                <c:pt idx="3">
                  <c:v>A vásárlók felkészülnek a termékekből a vásárlások előtt (ár, tulajdonság, stb)</c:v>
                </c:pt>
                <c:pt idx="4">
                  <c:v>Könnyű új szereplőként megjelenni a szektorban</c:v>
                </c:pt>
                <c:pt idx="5">
                  <c:v>Az új szereplők száma magas</c:v>
                </c:pt>
                <c:pt idx="6">
                  <c:v>Sok induló vállalkozás szűnik meg az első évében</c:v>
                </c:pt>
                <c:pt idx="7">
                  <c:v>Folyamatos a szereplők, áruházak növekedése</c:v>
                </c:pt>
                <c:pt idx="8">
                  <c:v>Csak a nagy áruházak tudnak sikeresek lenni</c:v>
                </c:pt>
                <c:pt idx="9">
                  <c:v>A szektor szereplői erősen koncentrált piacot alkotnak (domináns nagy szereplők)</c:v>
                </c:pt>
                <c:pt idx="10">
                  <c:v>A szektor teljesítménye az átlagosnál jobban növekszik</c:v>
                </c:pt>
                <c:pt idx="11">
                  <c:v>A szektor a koncentrálódás jeleit mutatja</c:v>
                </c:pt>
                <c:pt idx="12">
                  <c:v>A beszállítói kör jellemzően hazai vállalkozókból tevődik össze</c:v>
                </c:pt>
                <c:pt idx="13">
                  <c:v>A nemzetközi szereplők hazai belépése veszélyt jelent</c:v>
                </c:pt>
                <c:pt idx="14">
                  <c:v>A szektor termékkínálata folyamatosan változik</c:v>
                </c:pt>
              </c:strCache>
            </c:strRef>
          </c:cat>
          <c:val>
            <c:numRef>
              <c:f>Munka1!$B$2:$B$16</c:f>
              <c:numCache>
                <c:formatCode>0</c:formatCode>
                <c:ptCount val="15"/>
                <c:pt idx="0">
                  <c:v>-14.4094555384878</c:v>
                </c:pt>
                <c:pt idx="1">
                  <c:v>19.74608426221329</c:v>
                </c:pt>
                <c:pt idx="2">
                  <c:v>25.74244751664098</c:v>
                </c:pt>
                <c:pt idx="3">
                  <c:v>35.42774429871204</c:v>
                </c:pt>
                <c:pt idx="4">
                  <c:v>-54.54429083461334</c:v>
                </c:pt>
                <c:pt idx="5">
                  <c:v>7.573818057689023</c:v>
                </c:pt>
                <c:pt idx="6">
                  <c:v>29.39232213425761</c:v>
                </c:pt>
                <c:pt idx="7">
                  <c:v>11.374020244988</c:v>
                </c:pt>
                <c:pt idx="8">
                  <c:v>16.23997269158559</c:v>
                </c:pt>
                <c:pt idx="9">
                  <c:v>39.7813357490777</c:v>
                </c:pt>
                <c:pt idx="10">
                  <c:v>13.64140638334187</c:v>
                </c:pt>
                <c:pt idx="11">
                  <c:v>22.53403705016608</c:v>
                </c:pt>
                <c:pt idx="12">
                  <c:v>38.65847414234511</c:v>
                </c:pt>
                <c:pt idx="13">
                  <c:v>42.17869943676395</c:v>
                </c:pt>
                <c:pt idx="14">
                  <c:v>42.95954941116218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34868936"/>
        <c:axId val="2134876696"/>
      </c:barChart>
      <c:catAx>
        <c:axId val="2134868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134876696"/>
        <c:crosses val="autoZero"/>
        <c:auto val="0"/>
        <c:lblAlgn val="ctr"/>
        <c:lblOffset val="100"/>
        <c:noMultiLvlLbl val="0"/>
      </c:catAx>
      <c:valAx>
        <c:axId val="2134876696"/>
        <c:scaling>
          <c:orientation val="minMax"/>
        </c:scaling>
        <c:delete val="0"/>
        <c:axPos val="b"/>
        <c:majorGridlines>
          <c:spPr>
            <a:ln w="12700">
              <a:solidFill>
                <a:schemeClr val="tx1">
                  <a:alpha val="10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13486893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800">
          <a:solidFill>
            <a:sysClr val="windowText" lastClr="000000"/>
          </a:solidFill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6784308211474"/>
          <c:y val="0.0236506547792637"/>
          <c:w val="0.880226377952756"/>
          <c:h val="0.799771139718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Kínált megoldások</c:v>
                </c:pt>
              </c:strCache>
            </c:strRef>
          </c:tx>
          <c:spPr>
            <a:solidFill>
              <a:srgbClr val="F15A2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Munka1!$A$2:$A$8</c:f>
              <c:strCache>
                <c:ptCount val="7"/>
                <c:pt idx="0">
                  <c:v>PayU</c:v>
                </c:pt>
                <c:pt idx="1">
                  <c:v>PayPal</c:v>
                </c:pt>
                <c:pt idx="2">
                  <c:v>OTP Bank virtuális POS szolgáltatás</c:v>
                </c:pt>
                <c:pt idx="3">
                  <c:v>CIB Bank virtuális POS szolgáltatás</c:v>
                </c:pt>
                <c:pt idx="4">
                  <c:v>KH Bank virtuális POS szolgáltatás</c:v>
                </c:pt>
                <c:pt idx="5">
                  <c:v>Mastercard Mobile</c:v>
                </c:pt>
                <c:pt idx="6">
                  <c:v>OTPay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0.17768390510326</c:v>
                </c:pt>
                <c:pt idx="1">
                  <c:v>0.177598566308244</c:v>
                </c:pt>
                <c:pt idx="2">
                  <c:v>0.110991636798088</c:v>
                </c:pt>
                <c:pt idx="3">
                  <c:v>0.0738351254480287</c:v>
                </c:pt>
                <c:pt idx="4">
                  <c:v>0.021505376344086</c:v>
                </c:pt>
                <c:pt idx="5">
                  <c:v>0.0304659498207885</c:v>
                </c:pt>
                <c:pt idx="6">
                  <c:v>0.0259856630824373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03762168"/>
        <c:axId val="2103757576"/>
      </c:barChart>
      <c:catAx>
        <c:axId val="2103762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103757576"/>
        <c:crosses val="autoZero"/>
        <c:auto val="1"/>
        <c:lblAlgn val="ctr"/>
        <c:lblOffset val="100"/>
        <c:noMultiLvlLbl val="0"/>
      </c:catAx>
      <c:valAx>
        <c:axId val="2103757576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alpha val="10000"/>
                </a:schemeClr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210376216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1465228068008"/>
          <c:y val="0.0362342519685039"/>
          <c:w val="0.918257793415131"/>
          <c:h val="0.743888419464674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Banki átutalás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Munka1!$A$2:$A$9</c:f>
              <c:strCache>
                <c:ptCount val="8"/>
                <c:pt idx="0">
                  <c:v>2008 előtt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Munka1!$B$2:$B$9</c:f>
              <c:numCache>
                <c:formatCode>0%</c:formatCode>
                <c:ptCount val="8"/>
                <c:pt idx="0">
                  <c:v>0.2295</c:v>
                </c:pt>
                <c:pt idx="1">
                  <c:v>0.27</c:v>
                </c:pt>
                <c:pt idx="2">
                  <c:v>0.286875</c:v>
                </c:pt>
                <c:pt idx="3">
                  <c:v>0.327857142857143</c:v>
                </c:pt>
                <c:pt idx="4">
                  <c:v>0.425</c:v>
                </c:pt>
                <c:pt idx="5">
                  <c:v>0.5</c:v>
                </c:pt>
                <c:pt idx="6">
                  <c:v>0.58</c:v>
                </c:pt>
                <c:pt idx="7">
                  <c:v>0.63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Bankkártyás fizetés átvételkor (boltban, futárnál, átadóhelyen)</c:v>
                </c:pt>
              </c:strCache>
            </c:strRef>
          </c:tx>
          <c:spPr>
            <a:ln w="76200" cmpd="sng">
              <a:solidFill>
                <a:srgbClr val="F15A22"/>
              </a:solidFill>
            </a:ln>
          </c:spPr>
          <c:marker>
            <c:symbol val="none"/>
          </c:marker>
          <c:cat>
            <c:strRef>
              <c:f>Munka1!$A$2:$A$9</c:f>
              <c:strCache>
                <c:ptCount val="8"/>
                <c:pt idx="0">
                  <c:v>2008 előtt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Munka1!$C$2:$C$9</c:f>
              <c:numCache>
                <c:formatCode>0%</c:formatCode>
                <c:ptCount val="8"/>
                <c:pt idx="0">
                  <c:v>0.58</c:v>
                </c:pt>
                <c:pt idx="1">
                  <c:v>0.48</c:v>
                </c:pt>
                <c:pt idx="2">
                  <c:v>0.39</c:v>
                </c:pt>
                <c:pt idx="3">
                  <c:v>0.3</c:v>
                </c:pt>
                <c:pt idx="4">
                  <c:v>0.37</c:v>
                </c:pt>
                <c:pt idx="5">
                  <c:v>0.48</c:v>
                </c:pt>
                <c:pt idx="6">
                  <c:v>0.53</c:v>
                </c:pt>
                <c:pt idx="7">
                  <c:v>0.59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Készpénzes fizetés a boltban, átadóhelyen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Munka1!$A$2:$A$9</c:f>
              <c:strCache>
                <c:ptCount val="8"/>
                <c:pt idx="0">
                  <c:v>2008 előtt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Munka1!$D$2:$D$9</c:f>
              <c:numCache>
                <c:formatCode>0%</c:formatCode>
                <c:ptCount val="8"/>
                <c:pt idx="0">
                  <c:v>0.87</c:v>
                </c:pt>
                <c:pt idx="1">
                  <c:v>0.75</c:v>
                </c:pt>
                <c:pt idx="2">
                  <c:v>0.7</c:v>
                </c:pt>
                <c:pt idx="3">
                  <c:v>0.64</c:v>
                </c:pt>
                <c:pt idx="4">
                  <c:v>0.59</c:v>
                </c:pt>
                <c:pt idx="5">
                  <c:v>0.57</c:v>
                </c:pt>
                <c:pt idx="6">
                  <c:v>0.58</c:v>
                </c:pt>
                <c:pt idx="7">
                  <c:v>0.64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Készpénzes fizetés utánvéttel (kiszállításkor, átadóponton)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Munka1!$A$2:$A$9</c:f>
              <c:strCache>
                <c:ptCount val="8"/>
                <c:pt idx="0">
                  <c:v>2008 előtt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Munka1!$E$2:$E$9</c:f>
              <c:numCache>
                <c:formatCode>0%</c:formatCode>
                <c:ptCount val="8"/>
                <c:pt idx="0">
                  <c:v>0.62</c:v>
                </c:pt>
                <c:pt idx="1">
                  <c:v>0.635</c:v>
                </c:pt>
                <c:pt idx="2">
                  <c:v>0.65</c:v>
                </c:pt>
                <c:pt idx="3">
                  <c:v>0.66</c:v>
                </c:pt>
                <c:pt idx="4">
                  <c:v>0.67</c:v>
                </c:pt>
                <c:pt idx="5">
                  <c:v>0.69</c:v>
                </c:pt>
                <c:pt idx="6">
                  <c:v>0.72</c:v>
                </c:pt>
                <c:pt idx="7">
                  <c:v>0.85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Elektronikus fizetési megoldások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Munka1!$A$2:$A$9</c:f>
              <c:strCache>
                <c:ptCount val="8"/>
                <c:pt idx="0">
                  <c:v>2008 előtt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Munka1!$F$2:$F$9</c:f>
              <c:numCache>
                <c:formatCode>0%</c:formatCode>
                <c:ptCount val="8"/>
                <c:pt idx="0">
                  <c:v>0.213714285714286</c:v>
                </c:pt>
                <c:pt idx="1">
                  <c:v>0.164395604395604</c:v>
                </c:pt>
                <c:pt idx="2">
                  <c:v>0.133571428571429</c:v>
                </c:pt>
                <c:pt idx="3">
                  <c:v>0.15265306122449</c:v>
                </c:pt>
                <c:pt idx="4">
                  <c:v>0.197883597883598</c:v>
                </c:pt>
                <c:pt idx="5">
                  <c:v>0.30530612244898</c:v>
                </c:pt>
                <c:pt idx="6">
                  <c:v>0.39</c:v>
                </c:pt>
                <c:pt idx="7">
                  <c:v>0.44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198584"/>
        <c:axId val="2075194728"/>
      </c:lineChart>
      <c:catAx>
        <c:axId val="2075198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05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pPr>
            <a:endParaRPr lang="en-US"/>
          </a:p>
        </c:txPr>
        <c:crossAx val="2075194728"/>
        <c:crosses val="autoZero"/>
        <c:auto val="1"/>
        <c:lblAlgn val="ctr"/>
        <c:lblOffset val="100"/>
        <c:noMultiLvlLbl val="0"/>
      </c:catAx>
      <c:valAx>
        <c:axId val="207519472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pPr>
            <a:endParaRPr lang="en-US"/>
          </a:p>
        </c:txPr>
        <c:crossAx val="2075198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184089282709768"/>
          <c:y val="0.862769931387445"/>
          <c:w val="0.970486174050836"/>
          <c:h val="0.118480047948968"/>
        </c:manualLayout>
      </c:layout>
      <c:overlay val="0"/>
      <c:txPr>
        <a:bodyPr/>
        <a:lstStyle/>
        <a:p>
          <a:pPr>
            <a:defRPr sz="800">
              <a:latin typeface="Roboto Condensed Light" panose="02000000000000000000" pitchFamily="2" charset="0"/>
              <a:ea typeface="Roboto Condensed Light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873086951935539"/>
          <c:y val="0.0423280423280423"/>
          <c:w val="0.755135399549711"/>
          <c:h val="0.921398158563513"/>
        </c:manualLayout>
      </c:layout>
      <c:doughnut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Forgalom</c:v>
                </c:pt>
              </c:strCache>
            </c:strRef>
          </c:tx>
          <c:dPt>
            <c:idx val="0"/>
            <c:bubble3D val="0"/>
            <c:spPr>
              <a:solidFill>
                <a:srgbClr val="4277B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15A2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85AD44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8E4180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4CC4CE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Munka1!$A$2:$A$7</c:f>
              <c:strCache>
                <c:ptCount val="6"/>
                <c:pt idx="0">
                  <c:v>Műszaki cikk</c:v>
                </c:pt>
                <c:pt idx="1">
                  <c:v>Számítástechnika</c:v>
                </c:pt>
                <c:pt idx="2">
                  <c:v>Játék és kultúra</c:v>
                </c:pt>
                <c:pt idx="3">
                  <c:v>Ruházat-sport és divat-kiegészítők </c:v>
                </c:pt>
                <c:pt idx="4">
                  <c:v>Szépség, egészség</c:v>
                </c:pt>
                <c:pt idx="5">
                  <c:v>Otthon, kert</c:v>
                </c:pt>
              </c:strCache>
            </c:strRef>
          </c:cat>
          <c:val>
            <c:numRef>
              <c:f>Munka1!$B$2:$B$7</c:f>
              <c:numCache>
                <c:formatCode>General\ " mrd forint"</c:formatCode>
                <c:ptCount val="6"/>
                <c:pt idx="0">
                  <c:v>42.0</c:v>
                </c:pt>
                <c:pt idx="1">
                  <c:v>32.0</c:v>
                </c:pt>
                <c:pt idx="2">
                  <c:v>30.0</c:v>
                </c:pt>
                <c:pt idx="3">
                  <c:v>19.0</c:v>
                </c:pt>
                <c:pt idx="4">
                  <c:v>17.0</c:v>
                </c:pt>
                <c:pt idx="5">
                  <c:v>12.0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7705542466716"/>
          <c:y val="0.0832740351900457"/>
          <c:w val="0.37474391459895"/>
          <c:h val="0.83559721701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424541997668"/>
          <c:y val="0.110941974189248"/>
          <c:w val="0.689908520901973"/>
          <c:h val="0.6430595973207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Forgalom 2014 q1</c:v>
                </c:pt>
              </c:strCache>
            </c:strRef>
          </c:tx>
          <c:spPr>
            <a:solidFill>
              <a:srgbClr val="4277B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Munka1!$A$2:$A$7</c:f>
              <c:strCache>
                <c:ptCount val="6"/>
                <c:pt idx="0">
                  <c:v>Műszaki cikk</c:v>
                </c:pt>
                <c:pt idx="1">
                  <c:v>Számítástechnika</c:v>
                </c:pt>
                <c:pt idx="2">
                  <c:v>Játék és kultúra</c:v>
                </c:pt>
                <c:pt idx="3">
                  <c:v>Ruházat-sport és divat-kiegészítők </c:v>
                </c:pt>
                <c:pt idx="4">
                  <c:v>Szépség, egészség</c:v>
                </c:pt>
                <c:pt idx="5">
                  <c:v>Otthon, kert</c:v>
                </c:pt>
              </c:strCache>
            </c:strRef>
          </c:cat>
          <c:val>
            <c:numRef>
              <c:f>Munka1!$B$2:$B$7</c:f>
              <c:numCache>
                <c:formatCode>0" Mrd Ft"</c:formatCode>
                <c:ptCount val="6"/>
                <c:pt idx="0">
                  <c:v>8.5</c:v>
                </c:pt>
                <c:pt idx="1">
                  <c:v>4.8</c:v>
                </c:pt>
                <c:pt idx="2">
                  <c:v>4.9</c:v>
                </c:pt>
                <c:pt idx="3">
                  <c:v>3.1</c:v>
                </c:pt>
                <c:pt idx="4">
                  <c:v>3.7</c:v>
                </c:pt>
                <c:pt idx="5">
                  <c:v>1.6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Forgalom 2014 q2</c:v>
                </c:pt>
              </c:strCache>
            </c:strRef>
          </c:tx>
          <c:spPr>
            <a:solidFill>
              <a:srgbClr val="F15A2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Munka1!$A$2:$A$7</c:f>
              <c:strCache>
                <c:ptCount val="6"/>
                <c:pt idx="0">
                  <c:v>Műszaki cikk</c:v>
                </c:pt>
                <c:pt idx="1">
                  <c:v>Számítástechnika</c:v>
                </c:pt>
                <c:pt idx="2">
                  <c:v>Játék és kultúra</c:v>
                </c:pt>
                <c:pt idx="3">
                  <c:v>Ruházat-sport és divat-kiegészítők </c:v>
                </c:pt>
                <c:pt idx="4">
                  <c:v>Szépség, egészség</c:v>
                </c:pt>
                <c:pt idx="5">
                  <c:v>Otthon, kert</c:v>
                </c:pt>
              </c:strCache>
            </c:strRef>
          </c:cat>
          <c:val>
            <c:numRef>
              <c:f>Munka1!$C$2:$C$7</c:f>
              <c:numCache>
                <c:formatCode>0" Mrd Ft"</c:formatCode>
                <c:ptCount val="6"/>
                <c:pt idx="0">
                  <c:v>11.1</c:v>
                </c:pt>
                <c:pt idx="1">
                  <c:v>6.7</c:v>
                </c:pt>
                <c:pt idx="2">
                  <c:v>7.0</c:v>
                </c:pt>
                <c:pt idx="3">
                  <c:v>4.1</c:v>
                </c:pt>
                <c:pt idx="4">
                  <c:v>3.2</c:v>
                </c:pt>
                <c:pt idx="5">
                  <c:v>2.7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Forgalom 2014 q3</c:v>
                </c:pt>
              </c:strCache>
            </c:strRef>
          </c:tx>
          <c:spPr>
            <a:solidFill>
              <a:srgbClr val="85AD44"/>
            </a:solidFill>
            <a:ln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Munka1!$A$2:$A$7</c:f>
              <c:strCache>
                <c:ptCount val="6"/>
                <c:pt idx="0">
                  <c:v>Műszaki cikk</c:v>
                </c:pt>
                <c:pt idx="1">
                  <c:v>Számítástechnika</c:v>
                </c:pt>
                <c:pt idx="2">
                  <c:v>Játék és kultúra</c:v>
                </c:pt>
                <c:pt idx="3">
                  <c:v>Ruházat-sport és divat-kiegészítők </c:v>
                </c:pt>
                <c:pt idx="4">
                  <c:v>Szépség, egészség</c:v>
                </c:pt>
                <c:pt idx="5">
                  <c:v>Otthon, kert</c:v>
                </c:pt>
              </c:strCache>
            </c:strRef>
          </c:cat>
          <c:val>
            <c:numRef>
              <c:f>Munka1!$D$2:$D$7</c:f>
              <c:numCache>
                <c:formatCode>0" Mrd Ft"</c:formatCode>
                <c:ptCount val="6"/>
                <c:pt idx="0">
                  <c:v>8.6</c:v>
                </c:pt>
                <c:pt idx="1">
                  <c:v>9.3</c:v>
                </c:pt>
                <c:pt idx="2">
                  <c:v>5.6</c:v>
                </c:pt>
                <c:pt idx="3">
                  <c:v>3.4</c:v>
                </c:pt>
                <c:pt idx="4">
                  <c:v>2.7</c:v>
                </c:pt>
                <c:pt idx="5">
                  <c:v>3.4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Forgalom 2014 q4</c:v>
                </c:pt>
              </c:strCache>
            </c:strRef>
          </c:tx>
          <c:spPr>
            <a:solidFill>
              <a:srgbClr val="8E41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Munka1!$A$2:$A$7</c:f>
              <c:strCache>
                <c:ptCount val="6"/>
                <c:pt idx="0">
                  <c:v>Műszaki cikk</c:v>
                </c:pt>
                <c:pt idx="1">
                  <c:v>Számítástechnika</c:v>
                </c:pt>
                <c:pt idx="2">
                  <c:v>Játék és kultúra</c:v>
                </c:pt>
                <c:pt idx="3">
                  <c:v>Ruházat-sport és divat-kiegészítők </c:v>
                </c:pt>
                <c:pt idx="4">
                  <c:v>Szépség, egészség</c:v>
                </c:pt>
                <c:pt idx="5">
                  <c:v>Otthon, kert</c:v>
                </c:pt>
              </c:strCache>
            </c:strRef>
          </c:cat>
          <c:val>
            <c:numRef>
              <c:f>Munka1!$E$2:$E$7</c:f>
              <c:numCache>
                <c:formatCode>0" Mrd Ft"</c:formatCode>
                <c:ptCount val="6"/>
                <c:pt idx="0">
                  <c:v>13.2</c:v>
                </c:pt>
                <c:pt idx="1">
                  <c:v>11.2</c:v>
                </c:pt>
                <c:pt idx="2">
                  <c:v>12.7</c:v>
                </c:pt>
                <c:pt idx="3">
                  <c:v>7.8</c:v>
                </c:pt>
                <c:pt idx="4">
                  <c:v>7.1</c:v>
                </c:pt>
                <c:pt idx="5">
                  <c:v>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2135728776"/>
        <c:axId val="2135732136"/>
      </c:barChart>
      <c:catAx>
        <c:axId val="2135728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135732136"/>
        <c:crosses val="autoZero"/>
        <c:auto val="1"/>
        <c:lblAlgn val="ctr"/>
        <c:lblOffset val="100"/>
        <c:noMultiLvlLbl val="0"/>
      </c:catAx>
      <c:valAx>
        <c:axId val="21357321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alpha val="10000"/>
                </a:schemeClr>
              </a:solidFill>
              <a:prstDash val="sysDash"/>
            </a:ln>
          </c:spPr>
        </c:majorGridlines>
        <c:numFmt formatCode="0&quot; Mrd Ft&quot;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2040000"/>
          <a:lstStyle/>
          <a:p>
            <a:pPr>
              <a:defRPr sz="1000"/>
            </a:pPr>
            <a:endParaRPr lang="en-US"/>
          </a:p>
        </c:txPr>
        <c:crossAx val="2135728776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0493999732989518"/>
          <c:y val="0.840456795123122"/>
          <c:w val="0.9"/>
          <c:h val="0.108837407439647"/>
        </c:manualLayout>
      </c:layout>
      <c:overlay val="0"/>
    </c:legend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Roboto Condensed" pitchFamily="2" charset="0"/>
          <a:ea typeface="Roboto Condensed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892275410259"/>
          <c:y val="0.068257890840568"/>
          <c:w val="0.535340159337135"/>
          <c:h val="0.8433471969849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rgbClr val="F54607"/>
            </a:solidFill>
          </c:spPr>
          <c:invertIfNegative val="0"/>
          <c:dLbls>
            <c:delete val="1"/>
          </c:dLbls>
          <c:cat>
            <c:strRef>
              <c:f>Munka1!$A$2:$A$12</c:f>
              <c:strCache>
                <c:ptCount val="11"/>
                <c:pt idx="0">
                  <c:v>Ünnepi időszakok</c:v>
                </c:pt>
                <c:pt idx="1">
                  <c:v>Szezonális hatások (pl. nyár, iskolakezdés)</c:v>
                </c:pt>
                <c:pt idx="2">
                  <c:v>Az internet-ellátottság terjedése</c:v>
                </c:pt>
                <c:pt idx="3">
                  <c:v>A mobilinternet és az okostelefonok, tabletek terjedése</c:v>
                </c:pt>
                <c:pt idx="4">
                  <c:v>Munkanélküliség szintje</c:v>
                </c:pt>
                <c:pt idx="5">
                  <c:v>Infláció</c:v>
                </c:pt>
                <c:pt idx="6">
                  <c:v>Árfolyamváltozások</c:v>
                </c:pt>
                <c:pt idx="7">
                  <c:v>Kiemelt sportrendezvények (pl. VB, EB, stb)</c:v>
                </c:pt>
                <c:pt idx="8">
                  <c:v>Rezsicsökkentés</c:v>
                </c:pt>
                <c:pt idx="9">
                  <c:v>Banki betéti kamatszintek változása</c:v>
                </c:pt>
                <c:pt idx="10">
                  <c:v>Hitelek kamatszintjének változása</c:v>
                </c:pt>
              </c:strCache>
            </c:str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89.62651249653773</c:v>
                </c:pt>
                <c:pt idx="1">
                  <c:v>76.33109551371514</c:v>
                </c:pt>
                <c:pt idx="2">
                  <c:v>67.9925055966096</c:v>
                </c:pt>
                <c:pt idx="3">
                  <c:v>66.97649667735818</c:v>
                </c:pt>
                <c:pt idx="4">
                  <c:v>46.88068828231805</c:v>
                </c:pt>
                <c:pt idx="5">
                  <c:v>37.1589860129381</c:v>
                </c:pt>
                <c:pt idx="6">
                  <c:v>35.67507588602116</c:v>
                </c:pt>
                <c:pt idx="7">
                  <c:v>30.19342359654009</c:v>
                </c:pt>
                <c:pt idx="8">
                  <c:v>16.211212295836</c:v>
                </c:pt>
                <c:pt idx="9">
                  <c:v>14.53957755119015</c:v>
                </c:pt>
                <c:pt idx="10">
                  <c:v>7.919179963015098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103880040"/>
        <c:axId val="2103836808"/>
      </c:barChart>
      <c:catAx>
        <c:axId val="2103880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pPr>
            <a:endParaRPr lang="en-US"/>
          </a:p>
        </c:txPr>
        <c:crossAx val="2103836808"/>
        <c:crosses val="autoZero"/>
        <c:auto val="0"/>
        <c:lblAlgn val="ctr"/>
        <c:lblOffset val="100"/>
        <c:noMultiLvlLbl val="0"/>
      </c:catAx>
      <c:valAx>
        <c:axId val="210383680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0388004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7869261204218"/>
          <c:y val="0.0352738584601711"/>
          <c:w val="0.623846729967967"/>
          <c:h val="0.8183557887507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Teljes kiskereskedelem</c:v>
                </c:pt>
              </c:strCache>
            </c:strRef>
          </c:tx>
          <c:spPr>
            <a:solidFill>
              <a:srgbClr val="427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Munka1!$A$2:$A$8</c:f>
              <c:strCache>
                <c:ptCount val="7"/>
                <c:pt idx="0">
                  <c:v>Szépség, egészség</c:v>
                </c:pt>
                <c:pt idx="1">
                  <c:v>Ruházat-sport és divat-kiegészítők </c:v>
                </c:pt>
                <c:pt idx="2">
                  <c:v>Játék és kultúra</c:v>
                </c:pt>
                <c:pt idx="3">
                  <c:v>Otthon, kert</c:v>
                </c:pt>
                <c:pt idx="4">
                  <c:v>Műszaki cikk</c:v>
                </c:pt>
                <c:pt idx="5">
                  <c:v>Számítástechnika</c:v>
                </c:pt>
                <c:pt idx="6">
                  <c:v>Összesen a 6 szektor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0.135999463889957</c:v>
                </c:pt>
                <c:pt idx="1">
                  <c:v>0.150596158002186</c:v>
                </c:pt>
                <c:pt idx="2">
                  <c:v>0.0501127900549139</c:v>
                </c:pt>
                <c:pt idx="3">
                  <c:v>0.0459314648919316</c:v>
                </c:pt>
                <c:pt idx="4">
                  <c:v>0.0265207746593232</c:v>
                </c:pt>
                <c:pt idx="5">
                  <c:v>0.0272279045494479</c:v>
                </c:pt>
                <c:pt idx="6">
                  <c:v>0.0756258275437334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Online kiskereskedelem</c:v>
                </c:pt>
              </c:strCache>
            </c:strRef>
          </c:tx>
          <c:spPr>
            <a:solidFill>
              <a:srgbClr val="F36B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Munka1!$A$2:$A$8</c:f>
              <c:strCache>
                <c:ptCount val="7"/>
                <c:pt idx="0">
                  <c:v>Szépség, egészség</c:v>
                </c:pt>
                <c:pt idx="1">
                  <c:v>Ruházat-sport és divat-kiegészítők </c:v>
                </c:pt>
                <c:pt idx="2">
                  <c:v>Játék és kultúra</c:v>
                </c:pt>
                <c:pt idx="3">
                  <c:v>Otthon, kert</c:v>
                </c:pt>
                <c:pt idx="4">
                  <c:v>Műszaki cikk</c:v>
                </c:pt>
                <c:pt idx="5">
                  <c:v>Számítástechnika</c:v>
                </c:pt>
                <c:pt idx="6">
                  <c:v>Összesen a 6 szektor</c:v>
                </c:pt>
              </c:strCache>
            </c:strRef>
          </c:cat>
          <c:val>
            <c:numRef>
              <c:f>Munka1!$C$2:$C$8</c:f>
              <c:numCache>
                <c:formatCode>0%</c:formatCode>
                <c:ptCount val="7"/>
                <c:pt idx="0">
                  <c:v>0.206869938909132</c:v>
                </c:pt>
                <c:pt idx="1">
                  <c:v>0.158657383778978</c:v>
                </c:pt>
                <c:pt idx="2">
                  <c:v>0.149444963078779</c:v>
                </c:pt>
                <c:pt idx="3">
                  <c:v>0.152893823729124</c:v>
                </c:pt>
                <c:pt idx="4">
                  <c:v>0.12790281358299</c:v>
                </c:pt>
                <c:pt idx="5">
                  <c:v>0.0800000000000003</c:v>
                </c:pt>
                <c:pt idx="6">
                  <c:v>0.135356945119307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35844072"/>
        <c:axId val="2135847400"/>
      </c:barChart>
      <c:catAx>
        <c:axId val="2135844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en-US"/>
          </a:p>
        </c:txPr>
        <c:crossAx val="2135847400"/>
        <c:crosses val="autoZero"/>
        <c:auto val="1"/>
        <c:lblAlgn val="ctr"/>
        <c:lblOffset val="100"/>
        <c:noMultiLvlLbl val="0"/>
      </c:catAx>
      <c:valAx>
        <c:axId val="2135847400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>
                  <a:alpha val="10000"/>
                </a:schemeClr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135844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10621843721985"/>
          <c:y val="0.925066911757279"/>
          <c:w val="0.574593735653282"/>
          <c:h val="0.0707151225621396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7869261204218"/>
          <c:y val="0.0352738584601711"/>
          <c:w val="0.623846729967967"/>
          <c:h val="0.8183557887507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Teljes kiskereskedelem</c:v>
                </c:pt>
              </c:strCache>
            </c:strRef>
          </c:tx>
          <c:spPr>
            <a:solidFill>
              <a:srgbClr val="427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Munka1!$A$2:$A$8</c:f>
              <c:strCache>
                <c:ptCount val="7"/>
                <c:pt idx="0">
                  <c:v>Szépség, egészség</c:v>
                </c:pt>
                <c:pt idx="1">
                  <c:v>Játék és kultúra</c:v>
                </c:pt>
                <c:pt idx="2">
                  <c:v>Ruházat-sport és divat-kiegészítők </c:v>
                </c:pt>
                <c:pt idx="3">
                  <c:v>Otthon, kert</c:v>
                </c:pt>
                <c:pt idx="4">
                  <c:v>Számítástechnika</c:v>
                </c:pt>
                <c:pt idx="5">
                  <c:v>Műszaki cikk</c:v>
                </c:pt>
                <c:pt idx="6">
                  <c:v>Összesen a 6 szektor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0.288036915451123</c:v>
                </c:pt>
                <c:pt idx="1">
                  <c:v>0.328564082178244</c:v>
                </c:pt>
                <c:pt idx="2">
                  <c:v>0.321889119075178</c:v>
                </c:pt>
                <c:pt idx="3">
                  <c:v>0.261243221137243</c:v>
                </c:pt>
                <c:pt idx="4">
                  <c:v>0.325998565140885</c:v>
                </c:pt>
                <c:pt idx="5">
                  <c:v>0.325867902860761</c:v>
                </c:pt>
                <c:pt idx="6">
                  <c:v>0.297609686882369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Online kiskereskedelem</c:v>
                </c:pt>
              </c:strCache>
            </c:strRef>
          </c:tx>
          <c:spPr>
            <a:solidFill>
              <a:srgbClr val="F36B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Munka1!$A$2:$A$8</c:f>
              <c:strCache>
                <c:ptCount val="7"/>
                <c:pt idx="0">
                  <c:v>Szépség, egészség</c:v>
                </c:pt>
                <c:pt idx="1">
                  <c:v>Játék és kultúra</c:v>
                </c:pt>
                <c:pt idx="2">
                  <c:v>Ruházat-sport és divat-kiegészítők </c:v>
                </c:pt>
                <c:pt idx="3">
                  <c:v>Otthon, kert</c:v>
                </c:pt>
                <c:pt idx="4">
                  <c:v>Számítástechnika</c:v>
                </c:pt>
                <c:pt idx="5">
                  <c:v>Műszaki cikk</c:v>
                </c:pt>
                <c:pt idx="6">
                  <c:v>Összesen a 6 szektor</c:v>
                </c:pt>
              </c:strCache>
            </c:strRef>
          </c:cat>
          <c:val>
            <c:numRef>
              <c:f>Munka1!$C$2:$C$8</c:f>
              <c:numCache>
                <c:formatCode>0%</c:formatCode>
                <c:ptCount val="7"/>
                <c:pt idx="0">
                  <c:v>0.426428588838563</c:v>
                </c:pt>
                <c:pt idx="1">
                  <c:v>0.419691797253757</c:v>
                </c:pt>
                <c:pt idx="2">
                  <c:v>0.422118801531425</c:v>
                </c:pt>
                <c:pt idx="3">
                  <c:v>0.3481479626559</c:v>
                </c:pt>
                <c:pt idx="4">
                  <c:v>0.35</c:v>
                </c:pt>
                <c:pt idx="5">
                  <c:v>0.317904150804459</c:v>
                </c:pt>
                <c:pt idx="6">
                  <c:v>0.372385726862876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075315096"/>
        <c:axId val="2075311304"/>
      </c:barChart>
      <c:catAx>
        <c:axId val="2075315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en-US"/>
          </a:p>
        </c:txPr>
        <c:crossAx val="2075311304"/>
        <c:crosses val="autoZero"/>
        <c:auto val="1"/>
        <c:lblAlgn val="ctr"/>
        <c:lblOffset val="100"/>
        <c:noMultiLvlLbl val="0"/>
      </c:catAx>
      <c:valAx>
        <c:axId val="2075311304"/>
        <c:scaling>
          <c:orientation val="minMax"/>
          <c:min val="0.2"/>
        </c:scaling>
        <c:delete val="0"/>
        <c:axPos val="b"/>
        <c:majorGridlines>
          <c:spPr>
            <a:ln w="6350">
              <a:solidFill>
                <a:schemeClr val="tx1">
                  <a:alpha val="10000"/>
                </a:schemeClr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075315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6373991444691"/>
          <c:y val="0.908704840876266"/>
          <c:w val="0.662767743934349"/>
          <c:h val="0.089955408994960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7869261204218"/>
          <c:y val="0.0346439681305252"/>
          <c:w val="0.623846729967967"/>
          <c:h val="0.821599435380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27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Munka1!$A$2:$A$8</c:f>
              <c:strCache>
                <c:ptCount val="7"/>
                <c:pt idx="0">
                  <c:v>Számítástechnika</c:v>
                </c:pt>
                <c:pt idx="1">
                  <c:v>Játék és kultúra</c:v>
                </c:pt>
                <c:pt idx="2">
                  <c:v>Műszaki cikk</c:v>
                </c:pt>
                <c:pt idx="3">
                  <c:v>Szépség, egészség</c:v>
                </c:pt>
                <c:pt idx="4">
                  <c:v>Ruházat-sport és divat-kiegészítők </c:v>
                </c:pt>
                <c:pt idx="5">
                  <c:v>Otthon, kert</c:v>
                </c:pt>
                <c:pt idx="6">
                  <c:v>Összesen a 6 szektor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0.302677903315551</c:v>
                </c:pt>
                <c:pt idx="1">
                  <c:v>0.116305636174094</c:v>
                </c:pt>
                <c:pt idx="2">
                  <c:v>0.0957549364923794</c:v>
                </c:pt>
                <c:pt idx="3">
                  <c:v>0.0512663572276735</c:v>
                </c:pt>
                <c:pt idx="4">
                  <c:v>0.0311148581800687</c:v>
                </c:pt>
                <c:pt idx="5">
                  <c:v>0.011961663283351</c:v>
                </c:pt>
                <c:pt idx="6">
                  <c:v>0.0564678687350695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36B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Munka1!$A$2:$A$8</c:f>
              <c:strCache>
                <c:ptCount val="7"/>
                <c:pt idx="0">
                  <c:v>Számítástechnika</c:v>
                </c:pt>
                <c:pt idx="1">
                  <c:v>Játék és kultúra</c:v>
                </c:pt>
                <c:pt idx="2">
                  <c:v>Műszaki cikk</c:v>
                </c:pt>
                <c:pt idx="3">
                  <c:v>Szépség, egészség</c:v>
                </c:pt>
                <c:pt idx="4">
                  <c:v>Ruházat-sport és divat-kiegészítők </c:v>
                </c:pt>
                <c:pt idx="5">
                  <c:v>Otthon, kert</c:v>
                </c:pt>
                <c:pt idx="6">
                  <c:v>Összesen a 6 szektor</c:v>
                </c:pt>
              </c:strCache>
            </c:strRef>
          </c:cat>
          <c:val>
            <c:numRef>
              <c:f>Munka1!$C$2:$C$8</c:f>
              <c:numCache>
                <c:formatCode>0%</c:formatCode>
                <c:ptCount val="7"/>
                <c:pt idx="0">
                  <c:v>0.318227468444963</c:v>
                </c:pt>
                <c:pt idx="1">
                  <c:v>0.127307208277117</c:v>
                </c:pt>
                <c:pt idx="2">
                  <c:v>0.105211959611883</c:v>
                </c:pt>
                <c:pt idx="3">
                  <c:v>0.0544646607522075</c:v>
                </c:pt>
                <c:pt idx="4">
                  <c:v>0.0313328529083302</c:v>
                </c:pt>
                <c:pt idx="5">
                  <c:v>0.0131849248098944</c:v>
                </c:pt>
                <c:pt idx="6">
                  <c:v>0.0596036142892263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075295928"/>
        <c:axId val="2075292136"/>
      </c:barChart>
      <c:catAx>
        <c:axId val="2075295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en-US"/>
          </a:p>
        </c:txPr>
        <c:crossAx val="2075292136"/>
        <c:crosses val="autoZero"/>
        <c:auto val="1"/>
        <c:lblAlgn val="ctr"/>
        <c:lblOffset val="100"/>
        <c:noMultiLvlLbl val="0"/>
      </c:catAx>
      <c:valAx>
        <c:axId val="2075292136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>
                  <a:alpha val="10000"/>
                </a:schemeClr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075295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2021953245211"/>
          <c:y val="0.919455129985557"/>
          <c:w val="0.662767743934349"/>
          <c:h val="0.0622403562302601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94305152534841"/>
          <c:y val="0.051176691946072"/>
          <c:w val="0.961138969493032"/>
          <c:h val="0.83232476453106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OKI index</c:v>
                </c:pt>
              </c:strCache>
            </c:strRef>
          </c:tx>
          <c:spPr>
            <a:ln w="31750" cap="rnd">
              <a:solidFill>
                <a:srgbClr val="4277B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4277B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Munka1!$A$2:$A$7</c:f>
              <c:numCache>
                <c:formatCode>yyyy/mm/</c:formatCode>
                <c:ptCount val="6"/>
                <c:pt idx="0">
                  <c:v>41579.0</c:v>
                </c:pt>
                <c:pt idx="1">
                  <c:v>41671.0</c:v>
                </c:pt>
                <c:pt idx="2">
                  <c:v>41760.0</c:v>
                </c:pt>
                <c:pt idx="3">
                  <c:v>41852.0</c:v>
                </c:pt>
                <c:pt idx="4">
                  <c:v>41944.0</c:v>
                </c:pt>
                <c:pt idx="5" formatCode="mmm\-yy">
                  <c:v>42036.0</c:v>
                </c:pt>
              </c:numCache>
            </c:numRef>
          </c:cat>
          <c:val>
            <c:numRef>
              <c:f>Munka1!$B$2:$B$7</c:f>
              <c:numCache>
                <c:formatCode>General</c:formatCode>
                <c:ptCount val="6"/>
                <c:pt idx="0">
                  <c:v>19.4</c:v>
                </c:pt>
                <c:pt idx="1">
                  <c:v>24.3</c:v>
                </c:pt>
                <c:pt idx="2">
                  <c:v>11.4</c:v>
                </c:pt>
                <c:pt idx="3">
                  <c:v>25.1</c:v>
                </c:pt>
                <c:pt idx="4">
                  <c:v>24.7</c:v>
                </c:pt>
                <c:pt idx="5">
                  <c:v>18.4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GKI hagyományos kisker index</c:v>
                </c:pt>
              </c:strCache>
            </c:strRef>
          </c:tx>
          <c:spPr>
            <a:ln w="31750" cap="rnd">
              <a:solidFill>
                <a:srgbClr val="85AD4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85AD4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Munka1!$A$2:$A$7</c:f>
              <c:numCache>
                <c:formatCode>yyyy/mm/</c:formatCode>
                <c:ptCount val="6"/>
                <c:pt idx="0">
                  <c:v>41579.0</c:v>
                </c:pt>
                <c:pt idx="1">
                  <c:v>41671.0</c:v>
                </c:pt>
                <c:pt idx="2">
                  <c:v>41760.0</c:v>
                </c:pt>
                <c:pt idx="3">
                  <c:v>41852.0</c:v>
                </c:pt>
                <c:pt idx="4">
                  <c:v>41944.0</c:v>
                </c:pt>
                <c:pt idx="5" formatCode="mmm\-yy">
                  <c:v>42036.0</c:v>
                </c:pt>
              </c:numCache>
            </c:numRef>
          </c:cat>
          <c:val>
            <c:numRef>
              <c:f>Munka1!$C$2:$C$7</c:f>
              <c:numCache>
                <c:formatCode>General</c:formatCode>
                <c:ptCount val="6"/>
                <c:pt idx="0">
                  <c:v>1.0</c:v>
                </c:pt>
                <c:pt idx="1">
                  <c:v>15.4</c:v>
                </c:pt>
                <c:pt idx="2">
                  <c:v>17.5</c:v>
                </c:pt>
                <c:pt idx="3">
                  <c:v>16.6</c:v>
                </c:pt>
                <c:pt idx="4">
                  <c:v>13.9</c:v>
                </c:pt>
                <c:pt idx="5" formatCode="0.0">
                  <c:v>12.06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3668840"/>
        <c:axId val="2103672344"/>
      </c:lineChart>
      <c:dateAx>
        <c:axId val="2103668840"/>
        <c:scaling>
          <c:orientation val="minMax"/>
        </c:scaling>
        <c:delete val="0"/>
        <c:axPos val="b"/>
        <c:numFmt formatCode="yyyy/mm/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en-US"/>
          </a:p>
        </c:txPr>
        <c:crossAx val="2103672344"/>
        <c:crosses val="autoZero"/>
        <c:auto val="1"/>
        <c:lblOffset val="100"/>
        <c:baseTimeUnit val="months"/>
        <c:majorUnit val="3.0"/>
        <c:majorTimeUnit val="months"/>
      </c:dateAx>
      <c:valAx>
        <c:axId val="2103672344"/>
        <c:scaling>
          <c:orientation val="minMax"/>
        </c:scaling>
        <c:delete val="1"/>
        <c:axPos val="l"/>
        <c:majorGridlines>
          <c:spPr>
            <a:ln w="6350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10366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221517949535"/>
          <c:y val="0.748423755037467"/>
          <c:w val="0.462030417539416"/>
          <c:h val="0.1158265451634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41057367829"/>
          <c:y val="0.0236506547792637"/>
          <c:w val="0.690494235095613"/>
          <c:h val="0.799771139718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Elérhetőség</c:v>
                </c:pt>
              </c:strCache>
            </c:strRef>
          </c:tx>
          <c:spPr>
            <a:solidFill>
              <a:srgbClr val="4277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Munka1!$A$2:$A$6</c:f>
              <c:strCache>
                <c:ptCount val="5"/>
                <c:pt idx="0">
                  <c:v>Banki átutalás</c:v>
                </c:pt>
                <c:pt idx="1">
                  <c:v>Bankkártyás fizetés átvételkor (boltban, futárnál, átadóhelyen)</c:v>
                </c:pt>
                <c:pt idx="2">
                  <c:v>Készpénzes fizetés a boltban</c:v>
                </c:pt>
                <c:pt idx="3">
                  <c:v>Készpénzes fizetés utánvéttel (kiszállításkor, átadóhelyen)</c:v>
                </c:pt>
                <c:pt idx="4">
                  <c:v>Elektronikus fizetési megoldások</c:v>
                </c:pt>
              </c:strCache>
            </c:strRef>
          </c:cat>
          <c:val>
            <c:numRef>
              <c:f>Munka1!$B$2:$B$6</c:f>
              <c:numCache>
                <c:formatCode>0%</c:formatCode>
                <c:ptCount val="5"/>
                <c:pt idx="0">
                  <c:v>0.61</c:v>
                </c:pt>
                <c:pt idx="1">
                  <c:v>0.57</c:v>
                </c:pt>
                <c:pt idx="2">
                  <c:v>0.58</c:v>
                </c:pt>
                <c:pt idx="3">
                  <c:v>0.74</c:v>
                </c:pt>
                <c:pt idx="4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Részesedés a tranzakciókból</c:v>
                </c:pt>
              </c:strCache>
            </c:strRef>
          </c:tx>
          <c:spPr>
            <a:solidFill>
              <a:srgbClr val="F36B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Munka1!$A$2:$A$6</c:f>
              <c:strCache>
                <c:ptCount val="5"/>
                <c:pt idx="0">
                  <c:v>Banki átutalás</c:v>
                </c:pt>
                <c:pt idx="1">
                  <c:v>Bankkártyás fizetés átvételkor (boltban, futárnál, átadóhelyen)</c:v>
                </c:pt>
                <c:pt idx="2">
                  <c:v>Készpénzes fizetés a boltban</c:v>
                </c:pt>
                <c:pt idx="3">
                  <c:v>Készpénzes fizetés utánvéttel (kiszállításkor, átadóhelyen)</c:v>
                </c:pt>
                <c:pt idx="4">
                  <c:v>Elektronikus fizetési megoldások</c:v>
                </c:pt>
              </c:strCache>
            </c:strRef>
          </c:cat>
          <c:val>
            <c:numRef>
              <c:f>Munka1!$C$2:$C$6</c:f>
              <c:numCache>
                <c:formatCode>0%</c:formatCode>
                <c:ptCount val="5"/>
                <c:pt idx="0">
                  <c:v>0.0297162145582781</c:v>
                </c:pt>
                <c:pt idx="1">
                  <c:v>0.29</c:v>
                </c:pt>
                <c:pt idx="2">
                  <c:v>0.2</c:v>
                </c:pt>
                <c:pt idx="3">
                  <c:v>0.37</c:v>
                </c:pt>
                <c:pt idx="4">
                  <c:v>0.11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03724136"/>
        <c:axId val="2103727336"/>
      </c:barChart>
      <c:catAx>
        <c:axId val="2103724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 anchor="t"/>
          <a:lstStyle/>
          <a:p>
            <a:pPr>
              <a:defRPr sz="1200"/>
            </a:pPr>
            <a:endParaRPr lang="en-US"/>
          </a:p>
        </c:txPr>
        <c:crossAx val="2103727336"/>
        <c:crosses val="autoZero"/>
        <c:auto val="1"/>
        <c:lblAlgn val="ctr"/>
        <c:lblOffset val="100"/>
        <c:noMultiLvlLbl val="0"/>
      </c:catAx>
      <c:valAx>
        <c:axId val="2103727336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>
                  <a:alpha val="10000"/>
                </a:schemeClr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103724136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263392857142857"/>
          <c:y val="0.888524489994306"/>
          <c:w val="0.721983970753656"/>
          <c:h val="0.079729478259662"/>
        </c:manualLayout>
      </c:layout>
      <c:overlay val="0"/>
      <c:txPr>
        <a:bodyPr/>
        <a:lstStyle/>
        <a:p>
          <a:pPr>
            <a:defRPr sz="1000" b="1">
              <a:latin typeface="Roboto Condensed" panose="02000000000000000000" pitchFamily="2" charset="0"/>
              <a:ea typeface="Roboto Condensed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 cmpd="sng">
      <a:noFill/>
    </a:ln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Roboto Condensed Light" panose="02000000000000000000" pitchFamily="2" charset="0"/>
          <a:ea typeface="Roboto Condensed Light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</cdr:x>
      <cdr:y>0.03019</cdr:y>
    </cdr:from>
    <cdr:to>
      <cdr:x>0.99167</cdr:x>
      <cdr:y>0.1045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16024" y="129049"/>
          <a:ext cx="8352928" cy="31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b="1" dirty="0" smtClean="0">
              <a:solidFill>
                <a:srgbClr val="FF0000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                                                                       </a:t>
          </a:r>
          <a:r>
            <a:rPr lang="hu-HU" b="1" dirty="0" smtClean="0">
              <a:solidFill>
                <a:schemeClr val="tx1"/>
              </a:solidFill>
              <a:latin typeface="Roboto Condensed Light" charset="0"/>
              <a:ea typeface="Roboto Condensed Light" charset="0"/>
              <a:cs typeface="Roboto Condensed Light" charset="0"/>
            </a:rPr>
            <a:t>Egyetért-e az állítással?</a:t>
          </a:r>
          <a:r>
            <a:rPr lang="hu-HU" sz="1100" b="1" dirty="0" smtClean="0">
              <a:solidFill>
                <a:schemeClr val="tx1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                                  </a:t>
          </a:r>
          <a:r>
            <a:rPr lang="hu-HU" sz="1100" b="1" dirty="0" smtClean="0">
              <a:solidFill>
                <a:srgbClr val="F15A22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Nem, </a:t>
          </a:r>
          <a:r>
            <a:rPr lang="hu-HU" sz="1100" b="1" dirty="0" err="1" smtClean="0">
              <a:solidFill>
                <a:srgbClr val="F15A22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nem</a:t>
          </a:r>
          <a:r>
            <a:rPr lang="hu-HU" sz="1100" b="1" dirty="0" smtClean="0">
              <a:solidFill>
                <a:srgbClr val="F15A22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 jellemző a piacra </a:t>
          </a:r>
          <a:r>
            <a:rPr lang="hu-HU" sz="1100" b="1" dirty="0" smtClean="0">
              <a:solidFill>
                <a:srgbClr val="F15A22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  <a:sym typeface="Wingdings"/>
            </a:rPr>
            <a:t></a:t>
          </a:r>
          <a:r>
            <a:rPr lang="hu-HU" sz="1100" b="1" dirty="0" smtClean="0">
              <a:solidFill>
                <a:srgbClr val="F15A22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 </a:t>
          </a:r>
          <a:r>
            <a:rPr lang="hu-HU" sz="1100" b="1" dirty="0">
              <a:solidFill>
                <a:srgbClr val="85AD44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  <a:sym typeface="Wingdings"/>
            </a:rPr>
            <a:t></a:t>
          </a:r>
          <a:r>
            <a:rPr lang="hu-HU" sz="1100" b="1" dirty="0">
              <a:solidFill>
                <a:srgbClr val="85AD44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 </a:t>
          </a:r>
          <a:r>
            <a:rPr lang="hu-HU" b="1" dirty="0">
              <a:solidFill>
                <a:srgbClr val="85AD44"/>
              </a:solidFill>
              <a:latin typeface="Roboto Condensed Light" charset="0"/>
              <a:ea typeface="Roboto Condensed Light" charset="0"/>
              <a:cs typeface="Roboto Condensed Light" charset="0"/>
            </a:rPr>
            <a:t>I</a:t>
          </a:r>
          <a:r>
            <a:rPr lang="hu-HU" sz="1100" b="1" dirty="0" smtClean="0">
              <a:solidFill>
                <a:srgbClr val="85AD44"/>
              </a:solidFill>
              <a:effectLst/>
              <a:latin typeface="Roboto Condensed Light" charset="0"/>
              <a:ea typeface="Roboto Condensed Light" charset="0"/>
              <a:cs typeface="Roboto Condensed Light" charset="0"/>
            </a:rPr>
            <a:t>gen, jellemző a piacra  </a:t>
          </a:r>
          <a:endParaRPr lang="hu-HU" sz="1100" dirty="0">
            <a:solidFill>
              <a:srgbClr val="85AD44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cdr:txBody>
    </cdr:sp>
  </cdr:relSizeAnchor>
  <cdr:relSizeAnchor xmlns:cdr="http://schemas.openxmlformats.org/drawingml/2006/chartDrawing">
    <cdr:from>
      <cdr:x>0.00353</cdr:x>
      <cdr:y>0.39641</cdr:y>
    </cdr:from>
    <cdr:to>
      <cdr:x>0.72853</cdr:x>
      <cdr:y>0.39641</cdr:y>
    </cdr:to>
    <cdr:cxnSp macro="">
      <cdr:nvCxnSpPr>
        <cdr:cNvPr id="7" name="Egyenes összekötő 6"/>
        <cdr:cNvCxnSpPr/>
      </cdr:nvCxnSpPr>
      <cdr:spPr>
        <a:xfrm xmlns:a="http://schemas.openxmlformats.org/drawingml/2006/main">
          <a:off x="30480" y="1694470"/>
          <a:ext cx="626469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0.00235</cdr:x>
      <cdr:y>0.5509</cdr:y>
    </cdr:from>
    <cdr:to>
      <cdr:x>0.72735</cdr:x>
      <cdr:y>0.5509</cdr:y>
    </cdr:to>
    <cdr:cxnSp macro="">
      <cdr:nvCxnSpPr>
        <cdr:cNvPr id="9" name="Egyenes összekötő 8"/>
        <cdr:cNvCxnSpPr/>
      </cdr:nvCxnSpPr>
      <cdr:spPr>
        <a:xfrm xmlns:a="http://schemas.openxmlformats.org/drawingml/2006/main">
          <a:off x="20320" y="2354870"/>
          <a:ext cx="626469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0.00329</cdr:x>
      <cdr:y>0.70682</cdr:y>
    </cdr:from>
    <cdr:to>
      <cdr:x>0.72829</cdr:x>
      <cdr:y>0.70682</cdr:y>
    </cdr:to>
    <cdr:cxnSp macro="">
      <cdr:nvCxnSpPr>
        <cdr:cNvPr id="10" name="Egyenes összekötő 9"/>
        <cdr:cNvCxnSpPr/>
      </cdr:nvCxnSpPr>
      <cdr:spPr>
        <a:xfrm xmlns:a="http://schemas.openxmlformats.org/drawingml/2006/main">
          <a:off x="28448" y="3021366"/>
          <a:ext cx="626469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0.44355</cdr:x>
      <cdr:y>0.02701</cdr:y>
    </cdr:from>
    <cdr:to>
      <cdr:x>0.91935</cdr:x>
      <cdr:y>0.02701</cdr:y>
    </cdr:to>
    <cdr:cxnSp macro="">
      <cdr:nvCxnSpPr>
        <cdr:cNvPr id="7" name="Egyenes összekötő nyíllal 6"/>
        <cdr:cNvCxnSpPr/>
      </cdr:nvCxnSpPr>
      <cdr:spPr>
        <a:xfrm xmlns:a="http://schemas.openxmlformats.org/drawingml/2006/main">
          <a:off x="3960440" y="109928"/>
          <a:ext cx="4248472" cy="0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85AD44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0.04611</cdr:x>
      <cdr:y>0.29412</cdr:y>
    </cdr:from>
    <cdr:to>
      <cdr:x>0.4345</cdr:x>
      <cdr:y>0.29412</cdr:y>
    </cdr:to>
    <cdr:cxnSp macro="">
      <cdr:nvCxnSpPr>
        <cdr:cNvPr id="11" name="Egyenes összekötő 10"/>
        <cdr:cNvCxnSpPr/>
      </cdr:nvCxnSpPr>
      <cdr:spPr>
        <a:xfrm xmlns:a="http://schemas.openxmlformats.org/drawingml/2006/main">
          <a:off x="411745" y="1197165"/>
          <a:ext cx="346793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0.04723</cdr:x>
      <cdr:y>0.59954</cdr:y>
    </cdr:from>
    <cdr:to>
      <cdr:x>0.43394</cdr:x>
      <cdr:y>0.59954</cdr:y>
    </cdr:to>
    <cdr:cxnSp macro="">
      <cdr:nvCxnSpPr>
        <cdr:cNvPr id="13" name="Egyenes összekötő 12"/>
        <cdr:cNvCxnSpPr/>
      </cdr:nvCxnSpPr>
      <cdr:spPr>
        <a:xfrm xmlns:a="http://schemas.openxmlformats.org/drawingml/2006/main">
          <a:off x="421746" y="2440336"/>
          <a:ext cx="34529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0.04748</cdr:x>
      <cdr:y>0.90706</cdr:y>
    </cdr:from>
    <cdr:to>
      <cdr:x>0.43419</cdr:x>
      <cdr:y>0.90706</cdr:y>
    </cdr:to>
    <cdr:cxnSp macro="">
      <cdr:nvCxnSpPr>
        <cdr:cNvPr id="5" name="Egyenes összekötő 12"/>
        <cdr:cNvCxnSpPr/>
      </cdr:nvCxnSpPr>
      <cdr:spPr>
        <a:xfrm xmlns:a="http://schemas.openxmlformats.org/drawingml/2006/main">
          <a:off x="423937" y="3692056"/>
          <a:ext cx="345293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C8C88-CDA7-4129-B186-997DADE80206}" type="datetimeFigureOut">
              <a:rPr lang="hu-HU" smtClean="0"/>
              <a:pPr/>
              <a:t>2015.03.10.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0284-744E-4F7F-8195-3171A13C431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27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0B056-10F3-4386-B774-6FC763E566CE}" type="datetimeFigureOut">
              <a:rPr lang="hu-HU" smtClean="0"/>
              <a:pPr/>
              <a:t>2015.03.10.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BA2BA-E891-4CAC-AFEF-87211F257F7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82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legnagyobb hat online szektor forgalma az év harmadik negyedévében (július-augusztus-szeptember) 33 milliárd forint volt, melyből a legnagyobb arányban a számítástechnika szektor részesedik 9,3 milliárd forintos forgalommal. </a:t>
            </a:r>
          </a:p>
          <a:p>
            <a:r>
              <a:rPr lang="hu-HU" dirty="0" smtClean="0"/>
              <a:t> </a:t>
            </a:r>
          </a:p>
          <a:p>
            <a:r>
              <a:rPr lang="hu-HU" dirty="0" smtClean="0"/>
              <a:t>A második negyedévhez képest a számítástechnika szektor mellett az otthon, kert szegmens szereplői érték el a legnagyobb forgalomnövekedést 26%-os emelkedéssel, ami nem megelepő figyelembe véve, hogy ennek a szektornak az év ezen időszaka jelenti a főszezont. </a:t>
            </a:r>
          </a:p>
          <a:p>
            <a:r>
              <a:rPr lang="hu-HU" dirty="0" smtClean="0"/>
              <a:t> </a:t>
            </a:r>
          </a:p>
          <a:p>
            <a:r>
              <a:rPr lang="hu-HU" dirty="0" smtClean="0"/>
              <a:t>Az év végi ünnepi időszaktól az idei évben leginkább függő játék és kultúra, ruházat valamint szépség, egészség szektorok a teljes évben várható forgalmuknak egyaránt 57%-át érték el az első 9 hónapban, így ebben a három szektorban az online boltok nagyon erős karácsonyi szezonra számíthatnak, amit megerősít a 2014 novemberében elkészült lakossági kutatásunk eredménye is. Az aktív internetezők karácsonyi vásárlási listáján ugyanis – a műszaki cikkeket megelőzve – kiemelt helyen szerepelnek a ruhák, könyvek, játékok és kozmetikai szerek.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2BA-E891-4CAC-AFEF-87211F257F7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58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Rövidtávú pénzügyi hatások</a:t>
            </a:r>
          </a:p>
          <a:p>
            <a:pPr algn="just"/>
            <a:endParaRPr lang="hu-H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Condensed Regular"/>
              <a:cs typeface="Roboto Condensed Regular"/>
            </a:endParaRPr>
          </a:p>
          <a:p>
            <a:pPr algn="just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Az első csoportba, azaz a legkisebb hatást kifejtő tényezők közé azok a vizsgált területek kerültek, melyek rövidtávon vannak hatással a háztartások anyagi helyzetére. A közvetett pénzügyi hatások közül a webboltok véleménye alapján sem a betéti, sem a hitelkamatok szintjének változása nem képes érdemben befolyásolni az online költés mértékét. A rezsicsökkentés által kifejtett pozitív hatások a webshopok véleménye, tapasztalat szerint szintén alig jelennek meg az online kiskereskedelemben. A rövidtávon ható pénzügyi tényezők forgalomra gyakorolt csekély hatása arra utal, hogy az internetes vásárlók, közöttük is az aktívabbak, főként a magasabb végzettségű, ezáltal stabilabb anyagi körülmények között élők köréből kerülnek ki. </a:t>
            </a:r>
          </a:p>
          <a:p>
            <a:pPr algn="just"/>
            <a:endParaRPr lang="hu-H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Condensed Regular"/>
              <a:cs typeface="Roboto Condensed Regular"/>
            </a:endParaRPr>
          </a:p>
          <a:p>
            <a:pPr algn="just"/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Hosszabb távon (hónapok) ható hatások és egyszeri alkalmak</a:t>
            </a:r>
          </a:p>
          <a:p>
            <a:pPr algn="just"/>
            <a:endParaRPr lang="hu-H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Condensed Regular"/>
              <a:cs typeface="Roboto Condensed Regular"/>
            </a:endParaRPr>
          </a:p>
          <a:p>
            <a:pPr algn="just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A vizsgált szektorokban tevékenykedő boltok úgy vélik, hogy mind a munkanélküliségi ráta, mind az infláció, azaz a jövedelmi helyzet, illetve a reáljövedelem változása, érdemben képes befolyásolni a boltok forgalmát. </a:t>
            </a:r>
          </a:p>
          <a:p>
            <a:pPr algn="just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A devizahitel magas lakossági mértéke kisebb mértékben ugyan, de egyértelműen megjelenik a forgalom változásában, hiszen a boltok véleménye szerint az árfolyamváltozások – a termékek árára gyakorolt hatáson túl – az elkölthető jövedelmet is képesek érdemben befolyásolni. </a:t>
            </a:r>
          </a:p>
          <a:p>
            <a:pPr algn="just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A kiemelt sportrendezvények (VB, EB, stb.) leginkább a műszaki jellegű termékek forgalmában tudnak erős hatást kifejteni, összességében a boltok kétharmada kismértékben ugyan, de lát összefüggést a sportrendezvények és a forgalom alakulása között.</a:t>
            </a:r>
          </a:p>
          <a:p>
            <a:pPr algn="just"/>
            <a:endParaRPr lang="hu-H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Condensed Regular"/>
              <a:cs typeface="Roboto Condensed Regular"/>
            </a:endParaRPr>
          </a:p>
          <a:p>
            <a:pPr algn="just"/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Szezonális hatások, megfelelő környezet és elérés</a:t>
            </a:r>
          </a:p>
          <a:p>
            <a:pPr algn="just"/>
            <a:endParaRPr lang="hu-H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Condensed Regular"/>
              <a:cs typeface="Roboto Condensed Regular"/>
            </a:endParaRPr>
          </a:p>
          <a:p>
            <a:pPr algn="just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A korábbi évek kutatásai is alátámasztják a webáruházak azon tapasztalatát, miszerint az ünnepi időszakok képesek a legnagyobb mértékben növelni az elérhető forgalmat. A szezonális hatások, mint például a nyári időszak, az iskolakezdés, szintén erős hatást képesek gyakorolni a bevételekre.</a:t>
            </a:r>
          </a:p>
          <a:p>
            <a:pPr algn="just"/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rPr>
              <a:t>A vizsgálatban résztvevő szektorok egybehangzó véleménye fogalmazódott meg abban a tekintetben, miszerint az online kiskereskedelmi forgalomra a mobilinternet, illetve az okoseszközök terjedése szintén nagymértékben hatással van. Erős egyetértés alakult ki az internet-ellátottság forgalomra gyakorolt pozitív hatását illetően 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2BA-E891-4CAC-AFEF-87211F257F7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5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2BA-E891-4CAC-AFEF-87211F257F71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6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2BA-E891-4CAC-AFEF-87211F257F71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4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 helye 30"/>
          <p:cNvSpPr>
            <a:spLocks noGrp="1"/>
          </p:cNvSpPr>
          <p:nvPr>
            <p:ph type="body" sz="quarter" idx="10" hasCustomPrompt="1"/>
          </p:nvPr>
        </p:nvSpPr>
        <p:spPr>
          <a:xfrm>
            <a:off x="2726631" y="2139702"/>
            <a:ext cx="446496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hu-HU" dirty="0" smtClean="0"/>
              <a:t>Online Kiskereskedelmi Index</a:t>
            </a:r>
          </a:p>
        </p:txBody>
      </p:sp>
      <p:sp>
        <p:nvSpPr>
          <p:cNvPr id="33" name="Szöveg helye 32"/>
          <p:cNvSpPr>
            <a:spLocks noGrp="1"/>
          </p:cNvSpPr>
          <p:nvPr>
            <p:ph type="body" sz="quarter" idx="11" hasCustomPrompt="1"/>
          </p:nvPr>
        </p:nvSpPr>
        <p:spPr>
          <a:xfrm>
            <a:off x="2726631" y="2644527"/>
            <a:ext cx="2160587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hu-HU" dirty="0" smtClean="0"/>
              <a:t>2014/III.</a:t>
            </a:r>
            <a:endParaRPr lang="hu-HU" dirty="0"/>
          </a:p>
        </p:txBody>
      </p:sp>
      <p:sp>
        <p:nvSpPr>
          <p:cNvPr id="35" name="Szöveg helye 34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4443413"/>
            <a:ext cx="8642350" cy="4062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hu-HU" dirty="0" smtClean="0"/>
              <a:t>Hivatkozási forma: GKI Digital – </a:t>
            </a:r>
            <a:r>
              <a:rPr lang="hu-HU" dirty="0" err="1" smtClean="0"/>
              <a:t>Árukereső.hu</a:t>
            </a:r>
            <a:r>
              <a:rPr lang="hu-HU" dirty="0" smtClean="0"/>
              <a:t>: Online Kiskereskedelmi Index 2014/III.</a:t>
            </a:r>
          </a:p>
          <a:p>
            <a:pPr lvl="0"/>
            <a:r>
              <a:rPr lang="hu-HU" dirty="0" smtClean="0"/>
              <a:t>2014 © GKI Digital Kutató és Tanácsadó Kft. &amp; </a:t>
            </a:r>
            <a:r>
              <a:rPr lang="hu-HU" dirty="0" err="1" smtClean="0"/>
              <a:t>Naspers</a:t>
            </a:r>
            <a:r>
              <a:rPr lang="hu-HU" dirty="0" smtClean="0"/>
              <a:t> OCS Hungary Kft. Minden jog fenntartva!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63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30"/>
          <p:cNvSpPr>
            <a:spLocks noGrp="1"/>
          </p:cNvSpPr>
          <p:nvPr>
            <p:ph type="body" sz="quarter" idx="10" hasCustomPrompt="1"/>
          </p:nvPr>
        </p:nvSpPr>
        <p:spPr>
          <a:xfrm>
            <a:off x="2726631" y="2139702"/>
            <a:ext cx="446496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hu-HU" dirty="0" smtClean="0"/>
              <a:t>Online Kiskereskedelmi Index</a:t>
            </a:r>
          </a:p>
        </p:txBody>
      </p:sp>
      <p:sp>
        <p:nvSpPr>
          <p:cNvPr id="6" name="Szöveg helye 32"/>
          <p:cNvSpPr>
            <a:spLocks noGrp="1"/>
          </p:cNvSpPr>
          <p:nvPr>
            <p:ph type="body" sz="quarter" idx="11" hasCustomPrompt="1"/>
          </p:nvPr>
        </p:nvSpPr>
        <p:spPr>
          <a:xfrm>
            <a:off x="2726631" y="2644527"/>
            <a:ext cx="2160587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hu-HU" dirty="0" smtClean="0"/>
              <a:t>2014/III.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882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058863"/>
            <a:ext cx="8642350" cy="115284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15A22"/>
              </a:buClr>
              <a:buFont typeface="Wingdings" pitchFamily="2" charset="2"/>
              <a:buChar char="§"/>
              <a:defRPr sz="1300"/>
            </a:lvl1pPr>
          </a:lstStyle>
          <a:p>
            <a:pPr lvl="0"/>
            <a:r>
              <a:rPr lang="hu-HU" dirty="0" smtClean="0"/>
              <a:t>Magyar nyelvű honlappal rendelkező webáruház-sokaság nagyságára pontos adat nem áll rendelkezésre, becsléseink szerint az akár 6-8 ezer áruházat is számlálhat</a:t>
            </a:r>
          </a:p>
          <a:p>
            <a:pPr lvl="0"/>
            <a:r>
              <a:rPr lang="hu-HU" dirty="0" smtClean="0"/>
              <a:t>Magyar nyelvű honlappal rendelkező, és jelenleg is működő </a:t>
            </a:r>
            <a:r>
              <a:rPr lang="hu-HU" dirty="0" err="1" smtClean="0"/>
              <a:t>webáruházak</a:t>
            </a:r>
            <a:r>
              <a:rPr lang="hu-HU" dirty="0" smtClean="0"/>
              <a:t> becsült száma: 3500-4000 db</a:t>
            </a:r>
          </a:p>
          <a:p>
            <a:pPr lvl="0"/>
            <a:r>
              <a:rPr lang="hu-HU" dirty="0" smtClean="0"/>
              <a:t>Marketing szempontból aktív, rendszeresen frissülő termékkínálattal rendelkező </a:t>
            </a:r>
            <a:r>
              <a:rPr lang="hu-HU" dirty="0" err="1" smtClean="0"/>
              <a:t>webáruházak</a:t>
            </a:r>
            <a:r>
              <a:rPr lang="hu-HU" dirty="0" smtClean="0"/>
              <a:t> száma: kb. 1200 db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4" y="2932113"/>
            <a:ext cx="2736999" cy="151184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/>
            </a:lvl1pPr>
          </a:lstStyle>
          <a:p>
            <a:pPr lvl="0"/>
            <a:r>
              <a:rPr lang="hu-HU" dirty="0" smtClean="0"/>
              <a:t>Interneten keresztül értékesítő kiskereskedelmi vállalkozás: magyar nyelvű honlapon, termékek online módon történő megrendelését és kosaras értékesítését végző cégek köre. Nem szükség szerűen magyar cég.</a:t>
            </a:r>
          </a:p>
        </p:txBody>
      </p:sp>
      <p:sp>
        <p:nvSpPr>
          <p:cNvPr id="20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03848" y="2932113"/>
            <a:ext cx="2736999" cy="151184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/>
            </a:lvl1pPr>
          </a:lstStyle>
          <a:p>
            <a:pPr lvl="0"/>
            <a:r>
              <a:rPr lang="hu-HU" dirty="0" smtClean="0"/>
              <a:t>Interneten keresztül értékesítő kiskereskedelmi vállalkozás: magyar nyelvű honlapon, termékek online módon történő megrendelését és kosaras értékesítését végző cégek köre. Nem szükség szerűen magyar cég.</a:t>
            </a:r>
          </a:p>
        </p:txBody>
      </p:sp>
      <p:sp>
        <p:nvSpPr>
          <p:cNvPr id="21" name="Szöveg hely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2930526"/>
            <a:ext cx="2736999" cy="151184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/>
            </a:lvl1pPr>
          </a:lstStyle>
          <a:p>
            <a:pPr lvl="0"/>
            <a:r>
              <a:rPr lang="hu-HU" dirty="0" smtClean="0"/>
              <a:t>Interneten keresztül értékesítő kiskereskedelmi vállalkozás: magyar nyelvű honlapon, termékek online módon történő megrendelését és kosaras értékesítését végző cégek köre. Nem szükség szerűen magyar cég.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6155629" y="2505076"/>
            <a:ext cx="2736850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277B0"/>
                </a:solidFill>
              </a:defRPr>
            </a:lvl1pPr>
          </a:lstStyle>
          <a:p>
            <a:pPr lvl="0"/>
            <a:r>
              <a:rPr lang="hu-HU" dirty="0" smtClean="0"/>
              <a:t>Aktív </a:t>
            </a:r>
            <a:r>
              <a:rPr lang="hu-HU" dirty="0" err="1" smtClean="0"/>
              <a:t>webáruház</a:t>
            </a:r>
            <a:endParaRPr lang="hu-HU" dirty="0"/>
          </a:p>
        </p:txBody>
      </p:sp>
      <p:sp>
        <p:nvSpPr>
          <p:cNvPr id="26" name="Szöveg helye 24"/>
          <p:cNvSpPr>
            <a:spLocks noGrp="1"/>
          </p:cNvSpPr>
          <p:nvPr>
            <p:ph type="body" sz="quarter" idx="16" hasCustomPrompt="1"/>
          </p:nvPr>
        </p:nvSpPr>
        <p:spPr>
          <a:xfrm>
            <a:off x="3203848" y="2505076"/>
            <a:ext cx="2736850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277B0"/>
                </a:solidFill>
              </a:defRPr>
            </a:lvl1pPr>
          </a:lstStyle>
          <a:p>
            <a:pPr lvl="0"/>
            <a:r>
              <a:rPr lang="hu-HU" dirty="0" smtClean="0"/>
              <a:t>Teljes sokaság</a:t>
            </a:r>
            <a:endParaRPr lang="hu-HU" dirty="0"/>
          </a:p>
        </p:txBody>
      </p:sp>
      <p:sp>
        <p:nvSpPr>
          <p:cNvPr id="27" name="Szöveg helye 24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4" y="2505076"/>
            <a:ext cx="2736850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277B0"/>
                </a:solidFill>
              </a:defRPr>
            </a:lvl1pPr>
          </a:lstStyle>
          <a:p>
            <a:pPr lvl="0"/>
            <a:r>
              <a:rPr lang="hu-HU" dirty="0" err="1" smtClean="0"/>
              <a:t>Webáruház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213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2" hasCustomPrompt="1"/>
          </p:nvPr>
        </p:nvSpPr>
        <p:spPr>
          <a:xfrm>
            <a:off x="6155480" y="987574"/>
            <a:ext cx="2736999" cy="151184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200"/>
            </a:lvl1pPr>
          </a:lstStyle>
          <a:p>
            <a:pPr lvl="0"/>
            <a:r>
              <a:rPr lang="hu-HU" dirty="0" smtClean="0"/>
              <a:t>Interneten keresztül értékesítő kiskereskedelmi vállalkozás: magyar nyelvű honlapon, termékek online módon történő megrendelését és kosaras értékesítését végző cégek köre. Nem szükség szerűen magyar cég.</a:t>
            </a:r>
          </a:p>
        </p:txBody>
      </p:sp>
      <p:sp>
        <p:nvSpPr>
          <p:cNvPr id="5" name="Diagram helye 4"/>
          <p:cNvSpPr>
            <a:spLocks noGrp="1"/>
          </p:cNvSpPr>
          <p:nvPr>
            <p:ph type="chart" sz="quarter" idx="13"/>
          </p:nvPr>
        </p:nvSpPr>
        <p:spPr>
          <a:xfrm>
            <a:off x="250825" y="987574"/>
            <a:ext cx="5689600" cy="3600301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924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728" y="2652119"/>
            <a:ext cx="5518547" cy="595908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xfrm>
            <a:off x="46435" y="4966099"/>
            <a:ext cx="148828" cy="148828"/>
          </a:xfrm>
          <a:prstGeom prst="rect">
            <a:avLst/>
          </a:prstGeom>
          <a:ln/>
        </p:spPr>
        <p:txBody>
          <a:bodyPr lIns="34290" tIns="17145" rIns="34290" bIns="17145"/>
          <a:lstStyle>
            <a:lvl1pPr>
              <a:defRPr/>
            </a:lvl1pPr>
          </a:lstStyle>
          <a:p>
            <a:pPr>
              <a:defRPr/>
            </a:pPr>
            <a:fld id="{3BFB324B-93A1-4D52-ADFC-5CFCD6F20388}" type="slidenum">
              <a:rPr lang="en-US" altLang="hu-HU"/>
              <a:pPr>
                <a:defRPr/>
              </a:pPr>
              <a:t>‹#›</a:t>
            </a:fld>
            <a:endParaRPr lang="en-US" altLang="hu-HU" sz="600">
              <a:solidFill>
                <a:srgbClr val="A6A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70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031336"/>
            <a:ext cx="2083848" cy="972462"/>
          </a:xfrm>
          <a:prstGeom prst="rect">
            <a:avLst/>
          </a:prstGeom>
        </p:spPr>
      </p:pic>
      <p:sp>
        <p:nvSpPr>
          <p:cNvPr id="25" name="Téglalap 24"/>
          <p:cNvSpPr/>
          <p:nvPr userDrawn="1"/>
        </p:nvSpPr>
        <p:spPr>
          <a:xfrm>
            <a:off x="2555776" y="2031336"/>
            <a:ext cx="6588224" cy="97246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15A22"/>
              </a:solidFill>
            </a:endParaRPr>
          </a:p>
        </p:txBody>
      </p:sp>
      <p:pic>
        <p:nvPicPr>
          <p:cNvPr id="27" name="Kép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13134"/>
            <a:ext cx="1368847" cy="172818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68288"/>
            <a:ext cx="684423" cy="1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031336"/>
            <a:ext cx="2083848" cy="972462"/>
          </a:xfrm>
          <a:prstGeom prst="rect">
            <a:avLst/>
          </a:prstGeom>
        </p:spPr>
      </p:pic>
      <p:sp>
        <p:nvSpPr>
          <p:cNvPr id="25" name="Téglalap 24"/>
          <p:cNvSpPr/>
          <p:nvPr userDrawn="1"/>
        </p:nvSpPr>
        <p:spPr>
          <a:xfrm>
            <a:off x="2555776" y="2031336"/>
            <a:ext cx="6588224" cy="972462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15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250824" y="4781075"/>
            <a:ext cx="8641655" cy="3624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8675688" cy="457424"/>
          </a:xfrm>
          <a:prstGeom prst="rect">
            <a:avLst/>
          </a:prstGeom>
          <a:solidFill>
            <a:srgbClr val="F15A22"/>
          </a:solidFill>
        </p:spPr>
        <p:txBody>
          <a:bodyPr vert="horz" wrap="square" lIns="72000" tIns="36000" rIns="0" bIns="36000" rtlCol="0" anchor="ctr">
            <a:sp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01119"/>
            <a:ext cx="984966" cy="12435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3" y="4883662"/>
            <a:ext cx="563776" cy="159266"/>
          </a:xfrm>
          <a:prstGeom prst="rect">
            <a:avLst/>
          </a:prstGeom>
          <a:noFill/>
          <a:effectLst/>
        </p:spPr>
      </p:pic>
      <p:sp>
        <p:nvSpPr>
          <p:cNvPr id="18" name="Szöveg helye 37"/>
          <p:cNvSpPr txBox="1">
            <a:spLocks/>
          </p:cNvSpPr>
          <p:nvPr userDrawn="1"/>
        </p:nvSpPr>
        <p:spPr>
          <a:xfrm>
            <a:off x="8675688" y="1"/>
            <a:ext cx="468312" cy="4574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F83375-C705-43B7-AE1F-D70DF96109CA}" type="slidenum">
              <a:rPr lang="hu-HU" b="1" smtClean="0"/>
              <a:pPr/>
              <a:t>‹#›</a:t>
            </a:fld>
            <a:endParaRPr lang="hu-HU" b="1" dirty="0"/>
          </a:p>
        </p:txBody>
      </p:sp>
      <p:sp>
        <p:nvSpPr>
          <p:cNvPr id="19" name="Szöveg helye 28"/>
          <p:cNvSpPr txBox="1">
            <a:spLocks/>
          </p:cNvSpPr>
          <p:nvPr userDrawn="1"/>
        </p:nvSpPr>
        <p:spPr>
          <a:xfrm>
            <a:off x="7020272" y="4843681"/>
            <a:ext cx="1799878" cy="18179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Online Kiskereskedelmi Index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984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500" b="1" i="0" kern="1200" baseline="0">
          <a:solidFill>
            <a:schemeClr val="bg1"/>
          </a:solidFill>
          <a:latin typeface="Roboto Condensed" pitchFamily="2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1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24"/>
          <p:cNvSpPr/>
          <p:nvPr/>
        </p:nvSpPr>
        <p:spPr>
          <a:xfrm>
            <a:off x="2843808" y="1969227"/>
            <a:ext cx="6300192" cy="1201238"/>
          </a:xfrm>
          <a:prstGeom prst="rect">
            <a:avLst/>
          </a:prstGeom>
          <a:gradFill flip="none" rotWithShape="1">
            <a:gsLst>
              <a:gs pos="79000">
                <a:srgbClr val="F54408"/>
              </a:gs>
              <a:gs pos="100000">
                <a:srgbClr val="F47207"/>
              </a:gs>
            </a:gsLst>
            <a:lin ang="14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Roboto Condensed Bold"/>
                <a:cs typeface="Roboto Condensed Bold"/>
              </a:rPr>
              <a:t>Online Kiskereskedelmi Index</a:t>
            </a:r>
            <a:endParaRPr lang="hu-HU" sz="4000" b="1" dirty="0">
              <a:solidFill>
                <a:schemeClr val="bg1"/>
              </a:solidFill>
              <a:latin typeface="Roboto Condensed Bold"/>
              <a:cs typeface="Roboto Condensed Bold"/>
            </a:endParaRPr>
          </a:p>
        </p:txBody>
      </p:sp>
      <p:pic>
        <p:nvPicPr>
          <p:cNvPr id="3" name="Picture 2" descr="GKI_Digital_logo_advanced_transparent_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56" y="140398"/>
            <a:ext cx="1282517" cy="38076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1951697"/>
            <a:ext cx="2569493" cy="120123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99542"/>
            <a:ext cx="1776025" cy="22384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5496" y="4558357"/>
            <a:ext cx="540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Hivatkozási forma: GKI Digital – Árukereső.hu: Online Kiskereskedelmi Index </a:t>
            </a:r>
            <a:r>
              <a:rPr lang="hu-HU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2015/I.</a:t>
            </a:r>
            <a:endParaRPr lang="hu-HU" altLang="hu-HU" sz="800" kern="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sym typeface="Helvetica Neue Thin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201</a:t>
            </a:r>
            <a:r>
              <a:rPr lang="hu-HU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5</a:t>
            </a:r>
            <a:r>
              <a:rPr lang="en-US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 </a:t>
            </a:r>
            <a:r>
              <a:rPr lang="en-US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© GKI </a:t>
            </a:r>
            <a:r>
              <a:rPr lang="en-US" altLang="hu-HU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Digita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l Kutató és Tanácsadó Kft</a:t>
            </a:r>
            <a:r>
              <a:rPr lang="en-US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. 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&amp;  </a:t>
            </a:r>
            <a:r>
              <a:rPr lang="hu-HU" altLang="hu-HU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Naspers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 OCS Hungary Kft.  </a:t>
            </a:r>
            <a:r>
              <a:rPr lang="en-US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Minden </a:t>
            </a:r>
            <a:r>
              <a:rPr lang="en-US" altLang="hu-HU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jo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g fenntartva</a:t>
            </a:r>
            <a:r>
              <a:rPr lang="hu-HU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!</a:t>
            </a:r>
            <a:endParaRPr lang="hu-HU" altLang="hu-HU" sz="800" kern="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sym typeface="Helvetica Neue Thin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148064" y="2870815"/>
            <a:ext cx="1707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  <a:latin typeface="Roboto Condensed Light"/>
                <a:ea typeface="Roboto Condensed" pitchFamily="2" charset="0"/>
                <a:cs typeface="Roboto Condensed Light"/>
              </a:rPr>
              <a:t>Sajtóreggeli – 2015.03.10.</a:t>
            </a:r>
            <a:endParaRPr lang="hu-HU" sz="1200" dirty="0">
              <a:solidFill>
                <a:schemeClr val="bg1"/>
              </a:solidFill>
              <a:latin typeface="Roboto Condensed Light"/>
              <a:ea typeface="Roboto Condensed" pitchFamily="2" charset="0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599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675688" cy="457424"/>
          </a:xfrm>
        </p:spPr>
        <p:txBody>
          <a:bodyPr/>
          <a:lstStyle/>
          <a:p>
            <a:r>
              <a:rPr lang="hu-HU" dirty="0" smtClean="0"/>
              <a:t>Az online értékesítés szerepe a kiskereskedelemben I.</a:t>
            </a:r>
            <a:endParaRPr lang="hu-HU" dirty="0"/>
          </a:p>
        </p:txBody>
      </p:sp>
      <p:graphicFrame>
        <p:nvGraphicFramePr>
          <p:cNvPr id="30" name="Diagram helye 4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76956956"/>
              </p:ext>
            </p:extLst>
          </p:nvPr>
        </p:nvGraphicFramePr>
        <p:xfrm>
          <a:off x="250825" y="771550"/>
          <a:ext cx="864165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Szöveg helye 7"/>
          <p:cNvSpPr txBox="1">
            <a:spLocks/>
          </p:cNvSpPr>
          <p:nvPr/>
        </p:nvSpPr>
        <p:spPr>
          <a:xfrm>
            <a:off x="2267744" y="542479"/>
            <a:ext cx="4320480" cy="314126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 smtClean="0">
                <a:solidFill>
                  <a:schemeClr val="tx1"/>
                </a:solidFill>
              </a:rPr>
              <a:t>Az egyes szektorok növekedési üteme 2014-ben az előző évhez képest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5" name="Lekerekített téglalap feliratnak 10"/>
          <p:cNvSpPr/>
          <p:nvPr/>
        </p:nvSpPr>
        <p:spPr bwMode="auto">
          <a:xfrm>
            <a:off x="7020272" y="848533"/>
            <a:ext cx="2016224" cy="931129"/>
          </a:xfrm>
          <a:prstGeom prst="wedgeRectCallout">
            <a:avLst>
              <a:gd name="adj1" fmla="val -239944"/>
              <a:gd name="adj2" fmla="val 58855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4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műszaki és számítástechnikai cikkek forgalma bővül a leglassabban</a:t>
            </a:r>
            <a:endParaRPr lang="hu-HU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6" name="Lekerekített téglalap feliratnak 10"/>
          <p:cNvSpPr/>
          <p:nvPr/>
        </p:nvSpPr>
        <p:spPr bwMode="auto">
          <a:xfrm>
            <a:off x="7019472" y="2859782"/>
            <a:ext cx="2016224" cy="720080"/>
          </a:xfrm>
          <a:prstGeom prst="wedgeRectCallout">
            <a:avLst>
              <a:gd name="adj1" fmla="val -54605"/>
              <a:gd name="adj2" fmla="val 65063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ruházati, és szépségápolási cikkek kereslete bővül a legdinamikusabban</a:t>
            </a:r>
            <a:endParaRPr lang="hu-HU" sz="12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7" name="Lekerekített téglalap feliratnak 10"/>
          <p:cNvSpPr/>
          <p:nvPr/>
        </p:nvSpPr>
        <p:spPr bwMode="auto">
          <a:xfrm>
            <a:off x="7020272" y="1936056"/>
            <a:ext cx="2016224" cy="720080"/>
          </a:xfrm>
          <a:prstGeom prst="wedgeRectCallout">
            <a:avLst>
              <a:gd name="adj1" fmla="val -76979"/>
              <a:gd name="adj2" fmla="val 53211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Az otthon-kert szektor online értékesítése még erőteljesen függ az offline lábtól</a:t>
            </a:r>
            <a:endParaRPr lang="hu-HU" sz="12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8" name="Lekerekített téglalap feliratnak 10"/>
          <p:cNvSpPr/>
          <p:nvPr/>
        </p:nvSpPr>
        <p:spPr bwMode="auto">
          <a:xfrm>
            <a:off x="107504" y="1779662"/>
            <a:ext cx="2016224" cy="855714"/>
          </a:xfrm>
          <a:prstGeom prst="wedgeRectCallout">
            <a:avLst>
              <a:gd name="adj1" fmla="val 45774"/>
              <a:gd name="adj2" fmla="val 88767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Könyvek és játékok terén a piac közelít az elérhető célcsoport plafonjához, ezért lassul a növekedés</a:t>
            </a:r>
            <a:endParaRPr lang="hu-HU" sz="12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9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675688" cy="457424"/>
          </a:xfrm>
        </p:spPr>
        <p:txBody>
          <a:bodyPr/>
          <a:lstStyle/>
          <a:p>
            <a:r>
              <a:rPr lang="hu-HU" dirty="0" smtClean="0"/>
              <a:t>Az online értékesítés szerepe a kiskereskedelemben II.</a:t>
            </a:r>
            <a:endParaRPr lang="hu-HU" dirty="0"/>
          </a:p>
        </p:txBody>
      </p:sp>
      <p:graphicFrame>
        <p:nvGraphicFramePr>
          <p:cNvPr id="30" name="Diagram helye 4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3765767"/>
              </p:ext>
            </p:extLst>
          </p:nvPr>
        </p:nvGraphicFramePr>
        <p:xfrm>
          <a:off x="250825" y="771550"/>
          <a:ext cx="864165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Szöveg helye 7"/>
          <p:cNvSpPr txBox="1">
            <a:spLocks/>
          </p:cNvSpPr>
          <p:nvPr/>
        </p:nvSpPr>
        <p:spPr>
          <a:xfrm>
            <a:off x="2483768" y="542479"/>
            <a:ext cx="2304256" cy="314126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 smtClean="0">
                <a:solidFill>
                  <a:schemeClr val="tx1"/>
                </a:solidFill>
              </a:rPr>
              <a:t>Az utolsó negyedév szerepe 2014-ben</a:t>
            </a:r>
            <a:endParaRPr lang="hu-H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9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675688" cy="457424"/>
          </a:xfrm>
        </p:spPr>
        <p:txBody>
          <a:bodyPr/>
          <a:lstStyle/>
          <a:p>
            <a:r>
              <a:rPr lang="hu-HU" dirty="0" smtClean="0"/>
              <a:t>Az online értékesítés szerepe a kiskereskedelemben III.</a:t>
            </a:r>
            <a:endParaRPr lang="hu-HU" dirty="0"/>
          </a:p>
        </p:txBody>
      </p:sp>
      <p:graphicFrame>
        <p:nvGraphicFramePr>
          <p:cNvPr id="30" name="Diagram helye 4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07105179"/>
              </p:ext>
            </p:extLst>
          </p:nvPr>
        </p:nvGraphicFramePr>
        <p:xfrm>
          <a:off x="250825" y="771550"/>
          <a:ext cx="871366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Szöveg helye 7"/>
          <p:cNvSpPr txBox="1">
            <a:spLocks/>
          </p:cNvSpPr>
          <p:nvPr/>
        </p:nvSpPr>
        <p:spPr>
          <a:xfrm>
            <a:off x="2051720" y="542479"/>
            <a:ext cx="3456384" cy="314126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 smtClean="0">
                <a:solidFill>
                  <a:schemeClr val="tx1"/>
                </a:solidFill>
              </a:rPr>
              <a:t>Az online értékesítés súlya a kiskereskedelemben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5" name="Lekerekített téglalap feliratnak 10"/>
          <p:cNvSpPr/>
          <p:nvPr/>
        </p:nvSpPr>
        <p:spPr bwMode="auto">
          <a:xfrm>
            <a:off x="6300192" y="1059583"/>
            <a:ext cx="2016224" cy="2014326"/>
          </a:xfrm>
          <a:prstGeom prst="wedgeRectCallout">
            <a:avLst>
              <a:gd name="adj1" fmla="val 14934"/>
              <a:gd name="adj2" fmla="val 86487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4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számítástechnika szektor bővül a leglassabban, amit magyaráz az is, hogy minden más szektornál nagyobb az online értékesítés súlya a kategória teljes kiskereskedelmén belül</a:t>
            </a:r>
            <a:endParaRPr lang="hu-HU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5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-112"/>
            <a:ext cx="8675688" cy="457424"/>
          </a:xfrm>
        </p:spPr>
        <p:txBody>
          <a:bodyPr/>
          <a:lstStyle/>
          <a:p>
            <a:r>
              <a:rPr lang="hu-HU" altLang="hu-HU" dirty="0">
                <a:ea typeface="Roboto Condensed" panose="02000000000000000000" pitchFamily="2" charset="0"/>
              </a:rPr>
              <a:t>Az OKI </a:t>
            </a:r>
            <a:r>
              <a:rPr lang="hu-HU" altLang="hu-HU" dirty="0" smtClean="0">
                <a:ea typeface="Roboto Condensed" panose="02000000000000000000" pitchFamily="2" charset="0"/>
              </a:rPr>
              <a:t>Index alakulása </a:t>
            </a:r>
            <a:r>
              <a:rPr lang="hu-HU" altLang="hu-HU" sz="1800" dirty="0" smtClean="0">
                <a:ea typeface="Roboto Condensed" panose="02000000000000000000" pitchFamily="2" charset="0"/>
              </a:rPr>
              <a:t>(2013.11. – 2015.02.)</a:t>
            </a:r>
            <a:endParaRPr lang="hu-HU" sz="1800" dirty="0">
              <a:ea typeface="Roboto Condensed" panose="02000000000000000000" pitchFamily="2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70713" y="4197228"/>
            <a:ext cx="8616351" cy="53476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spcAft>
                <a:spcPts val="300"/>
              </a:spcAft>
            </a:pPr>
            <a:r>
              <a:rPr lang="hu-HU" sz="500" b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Az Index módszertana</a:t>
            </a:r>
          </a:p>
          <a:p>
            <a:pPr>
              <a:spcAft>
                <a:spcPts val="300"/>
              </a:spcAft>
            </a:pPr>
            <a:r>
              <a:rPr lang="hu-HU" sz="5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GKI Digital – </a:t>
            </a:r>
            <a:r>
              <a:rPr lang="hu-HU" sz="500" dirty="0" err="1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Árukereső.hu</a:t>
            </a:r>
            <a:r>
              <a:rPr lang="hu-HU" sz="5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OKI index egy mérőszám mely több tényezőt figyelembe véve értékeli az online kiskereskedelem aktuális negyedévét, figyelembe véve a forgalmat, a gazdasági környezetet, a kereskedők hangulatát, várakozásait. </a:t>
            </a:r>
          </a:p>
          <a:p>
            <a:pPr>
              <a:spcAft>
                <a:spcPts val="300"/>
              </a:spcAft>
            </a:pPr>
            <a:r>
              <a:rPr lang="hu-HU" sz="5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 vizsgált területekre kapott egyenlegértékekből súlyozással előállítottuk az Online Kiskereskedelmi Indexet, mely párba állítható a GKI Gazdaságkutató kiskereskedelmi indexével. Az index célja, hogy értékével és változásának irányával jelezze a gazdaság, azon belül is a kereskedelem szereplőinek várakozásait, tapasztalatait. </a:t>
            </a:r>
          </a:p>
          <a:p>
            <a:pPr>
              <a:spcAft>
                <a:spcPts val="300"/>
              </a:spcAft>
            </a:pPr>
            <a:r>
              <a:rPr lang="hu-HU" sz="5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Az index attitűdkérdéseken alapul, így annak változása a későbbiekben sokkal több információt fog hordozni, mint nominális értéke. Jól jelzi majd ugyanakkor az online szektor szereplőinek véleményét, melyet a teljes kiskereskedelmi szegmens – hasonló módszertan alapján számolt – indexével összevetve képet kaphatunk a hazai online értékesítés kiskereskedelmen belüli relatív helyzetváltozásáról.</a:t>
            </a:r>
            <a:endParaRPr lang="hu-HU" sz="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1310842"/>
              </p:ext>
            </p:extLst>
          </p:nvPr>
        </p:nvGraphicFramePr>
        <p:xfrm>
          <a:off x="251520" y="480090"/>
          <a:ext cx="8635544" cy="309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251520" y="3641489"/>
            <a:ext cx="8635544" cy="442429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100" b="1" dirty="0">
                <a:solidFill>
                  <a:srgbClr val="4277B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kérdés alapján</a:t>
            </a:r>
            <a:r>
              <a:rPr lang="hu-HU" sz="1100" b="1" dirty="0" smtClean="0">
                <a:solidFill>
                  <a:srgbClr val="4277B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hu-HU" sz="7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hu-HU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következő három hónap üzleti </a:t>
            </a:r>
            <a:r>
              <a:rPr lang="hu-HU" sz="10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lehetőségei     |     Elmúlt </a:t>
            </a:r>
            <a:r>
              <a:rPr lang="hu-HU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negyedév eladási pozícióinak </a:t>
            </a:r>
            <a:r>
              <a:rPr lang="hu-HU" sz="10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megítélése     |     A </a:t>
            </a:r>
            <a:r>
              <a:rPr lang="hu-HU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gazdasági környezettel kapcsolatos várakozások</a:t>
            </a:r>
          </a:p>
        </p:txBody>
      </p:sp>
    </p:spTree>
    <p:extLst>
      <p:ext uri="{BB962C8B-B14F-4D97-AF65-F5344CB8AC3E}">
        <p14:creationId xmlns:p14="http://schemas.microsoft.com/office/powerpoint/2010/main" val="11840291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KI-Digital_IG_eker_2014_pri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6234" r="54951" b="64551"/>
          <a:stretch/>
        </p:blipFill>
        <p:spPr>
          <a:xfrm>
            <a:off x="35496" y="51470"/>
            <a:ext cx="90237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KI-Digital_IG_eker_2014_pri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36190" r="71669" b="44067"/>
          <a:stretch/>
        </p:blipFill>
        <p:spPr>
          <a:xfrm>
            <a:off x="0" y="0"/>
            <a:ext cx="4590820" cy="2736304"/>
          </a:xfrm>
          <a:prstGeom prst="rect">
            <a:avLst/>
          </a:prstGeom>
        </p:spPr>
      </p:pic>
      <p:pic>
        <p:nvPicPr>
          <p:cNvPr id="5" name="Picture 4" descr="GKI-Digital_IG_eker_2014_pri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75306" r="78427" b="8205"/>
          <a:stretch/>
        </p:blipFill>
        <p:spPr>
          <a:xfrm>
            <a:off x="4716016" y="0"/>
            <a:ext cx="4032448" cy="2800093"/>
          </a:xfrm>
          <a:prstGeom prst="rect">
            <a:avLst/>
          </a:prstGeom>
        </p:spPr>
      </p:pic>
      <p:pic>
        <p:nvPicPr>
          <p:cNvPr id="6" name="Picture 5" descr="GKI-Digital_IG_eker_2014_pri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56179" r="69891" b="25597"/>
          <a:stretch/>
        </p:blipFill>
        <p:spPr>
          <a:xfrm>
            <a:off x="1766971" y="2283718"/>
            <a:ext cx="4965269" cy="25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9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egyes fizetési megoldások elérhetősége és súlya - 2014</a:t>
            </a:r>
          </a:p>
        </p:txBody>
      </p:sp>
      <p:graphicFrame>
        <p:nvGraphicFramePr>
          <p:cNvPr id="7" name="Diagram helye 4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47934215"/>
              </p:ext>
            </p:extLst>
          </p:nvPr>
        </p:nvGraphicFramePr>
        <p:xfrm>
          <a:off x="252446" y="627534"/>
          <a:ext cx="8640033" cy="394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17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Elektronikus fizetési megoldások kínálata</a:t>
            </a:r>
            <a:endParaRPr lang="hu-HU" dirty="0"/>
          </a:p>
        </p:txBody>
      </p:sp>
      <p:graphicFrame>
        <p:nvGraphicFramePr>
          <p:cNvPr id="5" name="Diagram helye 4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47278087"/>
              </p:ext>
            </p:extLst>
          </p:nvPr>
        </p:nvGraphicFramePr>
        <p:xfrm>
          <a:off x="323528" y="699542"/>
          <a:ext cx="8496944" cy="387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églalap 5"/>
          <p:cNvSpPr/>
          <p:nvPr/>
        </p:nvSpPr>
        <p:spPr>
          <a:xfrm>
            <a:off x="3131840" y="627535"/>
            <a:ext cx="3168352" cy="3604606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 w="952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050" b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 Regular"/>
              </a:rPr>
              <a:t>Hagyományos banki megoldások online kártyás fizetésre</a:t>
            </a:r>
            <a:endParaRPr lang="hu-HU" sz="105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 Regular"/>
            </a:endParaRPr>
          </a:p>
        </p:txBody>
      </p:sp>
      <p:sp>
        <p:nvSpPr>
          <p:cNvPr id="8" name="Lekerekített téglalap feliratnak 10"/>
          <p:cNvSpPr/>
          <p:nvPr/>
        </p:nvSpPr>
        <p:spPr bwMode="auto">
          <a:xfrm>
            <a:off x="6372200" y="616860"/>
            <a:ext cx="2160240" cy="2170914"/>
          </a:xfrm>
          <a:prstGeom prst="wedgeRectCallout">
            <a:avLst>
              <a:gd name="adj1" fmla="val -22850"/>
              <a:gd name="adj2" fmla="val -44757"/>
            </a:avLst>
          </a:prstGeom>
          <a:solidFill>
            <a:schemeClr val="bg1">
              <a:lumMod val="50000"/>
              <a:alpha val="35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1400" b="0" i="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6 szektor esetében 43% az elektronikus fizetési megoldásokat nyújtó webboltok aránya. </a:t>
            </a:r>
          </a:p>
          <a:p>
            <a:pPr algn="ctr"/>
            <a:endParaRPr lang="hu-HU" altLang="hu-HU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hu-HU" altLang="hu-HU" sz="1400" b="0" i="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Közülük minden 2. bolt átlagosan már 2 megoldást tesz elérhetővé.</a:t>
            </a:r>
            <a:endParaRPr lang="hu-HU" altLang="hu-HU" sz="1400" b="0" i="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5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8193939"/>
              </p:ext>
            </p:extLst>
          </p:nvPr>
        </p:nvGraphicFramePr>
        <p:xfrm>
          <a:off x="107504" y="641504"/>
          <a:ext cx="8856984" cy="423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Elektronikus fizetési megoldások elérhetőségének változása</a:t>
            </a:r>
            <a:endParaRPr lang="hu-HU" dirty="0"/>
          </a:p>
        </p:txBody>
      </p:sp>
      <p:sp>
        <p:nvSpPr>
          <p:cNvPr id="8" name="Lekerekített téglalap feliratnak 10"/>
          <p:cNvSpPr/>
          <p:nvPr/>
        </p:nvSpPr>
        <p:spPr bwMode="auto">
          <a:xfrm>
            <a:off x="1871700" y="641504"/>
            <a:ext cx="2517248" cy="432048"/>
          </a:xfrm>
          <a:prstGeom prst="wedgeRectCallout">
            <a:avLst>
              <a:gd name="adj1" fmla="val -73884"/>
              <a:gd name="adj2" fmla="val 68827"/>
            </a:avLst>
          </a:prstGeom>
          <a:solidFill>
            <a:schemeClr val="bg1">
              <a:lumMod val="50000"/>
              <a:alpha val="35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hazai online kiskereskedelem jellemzően kevés tisztán online szereplővel indult</a:t>
            </a:r>
          </a:p>
        </p:txBody>
      </p:sp>
      <p:sp>
        <p:nvSpPr>
          <p:cNvPr id="10" name="Lekerekített téglalap feliratnak 10"/>
          <p:cNvSpPr/>
          <p:nvPr/>
        </p:nvSpPr>
        <p:spPr bwMode="auto">
          <a:xfrm>
            <a:off x="4657931" y="1010742"/>
            <a:ext cx="1858285" cy="288032"/>
          </a:xfrm>
          <a:prstGeom prst="wedgeRectCallout">
            <a:avLst>
              <a:gd name="adj1" fmla="val 42782"/>
              <a:gd name="adj2" fmla="val 325073"/>
            </a:avLst>
          </a:prstGeom>
          <a:solidFill>
            <a:schemeClr val="bg1">
              <a:lumMod val="50000"/>
              <a:alpha val="35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Új trend, nyissunk boltokat is!</a:t>
            </a:r>
          </a:p>
        </p:txBody>
      </p:sp>
      <p:sp>
        <p:nvSpPr>
          <p:cNvPr id="11" name="Lekerekített téglalap feliratnak 10"/>
          <p:cNvSpPr/>
          <p:nvPr/>
        </p:nvSpPr>
        <p:spPr bwMode="auto">
          <a:xfrm>
            <a:off x="6660232" y="538024"/>
            <a:ext cx="1678165" cy="432048"/>
          </a:xfrm>
          <a:prstGeom prst="wedgeRectCallout">
            <a:avLst>
              <a:gd name="adj1" fmla="val 35296"/>
              <a:gd name="adj2" fmla="val 129341"/>
            </a:avLst>
          </a:prstGeom>
          <a:solidFill>
            <a:schemeClr val="bg1">
              <a:lumMod val="50000"/>
              <a:alpha val="35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Átadópontos hálózatok megjelenése, terjedése</a:t>
            </a:r>
          </a:p>
        </p:txBody>
      </p:sp>
      <p:sp>
        <p:nvSpPr>
          <p:cNvPr id="12" name="Lekerekített téglalap feliratnak 10"/>
          <p:cNvSpPr/>
          <p:nvPr/>
        </p:nvSpPr>
        <p:spPr bwMode="auto">
          <a:xfrm>
            <a:off x="2270018" y="3629124"/>
            <a:ext cx="4102182" cy="238770"/>
          </a:xfrm>
          <a:prstGeom prst="wedgeRectCallout">
            <a:avLst>
              <a:gd name="adj1" fmla="val 3446"/>
              <a:gd name="adj2" fmla="val -90114"/>
            </a:avLst>
          </a:prstGeom>
          <a:solidFill>
            <a:schemeClr val="bg1">
              <a:lumMod val="50000"/>
              <a:alpha val="35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</a:t>
            </a:r>
            <a:r>
              <a:rPr lang="hu-HU" sz="10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kuponos oldalak </a:t>
            </a:r>
            <a:r>
              <a:rPr lang="hu-HU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elkezdik terjeszteni az online fizetési megoldásokat</a:t>
            </a:r>
          </a:p>
        </p:txBody>
      </p:sp>
      <p:sp>
        <p:nvSpPr>
          <p:cNvPr id="13" name="Lekerekített téglalap feliratnak 10"/>
          <p:cNvSpPr/>
          <p:nvPr/>
        </p:nvSpPr>
        <p:spPr bwMode="auto">
          <a:xfrm>
            <a:off x="2913681" y="2139913"/>
            <a:ext cx="1658180" cy="216024"/>
          </a:xfrm>
          <a:prstGeom prst="wedgeRectCallout">
            <a:avLst>
              <a:gd name="adj1" fmla="val -3025"/>
              <a:gd name="adj2" fmla="val 253348"/>
            </a:avLst>
          </a:prstGeom>
          <a:solidFill>
            <a:schemeClr val="bg1">
              <a:lumMod val="50000"/>
              <a:alpha val="35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Elindul </a:t>
            </a:r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</a:t>
            </a:r>
            <a:r>
              <a:rPr lang="hu-HU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PickPackPont</a:t>
            </a:r>
            <a:endParaRPr lang="hu-HU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4" name="Lekerekített téglalap feliratnak 10"/>
          <p:cNvSpPr/>
          <p:nvPr/>
        </p:nvSpPr>
        <p:spPr bwMode="auto">
          <a:xfrm>
            <a:off x="6820166" y="3163804"/>
            <a:ext cx="2144322" cy="560074"/>
          </a:xfrm>
          <a:prstGeom prst="wedgeRectCallout">
            <a:avLst>
              <a:gd name="adj1" fmla="val -26534"/>
              <a:gd name="adj2" fmla="val -128114"/>
            </a:avLst>
          </a:prstGeom>
          <a:solidFill>
            <a:schemeClr val="bg1">
              <a:lumMod val="50000"/>
              <a:alpha val="35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Terjedő </a:t>
            </a:r>
            <a:r>
              <a:rPr lang="hu-HU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új megoldások</a:t>
            </a:r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hu-HU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csomag-automaták</a:t>
            </a:r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új modellek, melyek </a:t>
            </a:r>
            <a:r>
              <a:rPr lang="hu-HU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segítik az </a:t>
            </a:r>
            <a:r>
              <a:rPr lang="hu-HU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online fizetés </a:t>
            </a:r>
            <a:r>
              <a:rPr lang="hu-HU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terjedését.</a:t>
            </a:r>
            <a:endParaRPr lang="hu-HU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24"/>
          <p:cNvSpPr/>
          <p:nvPr/>
        </p:nvSpPr>
        <p:spPr>
          <a:xfrm>
            <a:off x="2843808" y="1969227"/>
            <a:ext cx="6300192" cy="1201238"/>
          </a:xfrm>
          <a:prstGeom prst="rect">
            <a:avLst/>
          </a:prstGeom>
          <a:gradFill flip="none" rotWithShape="1">
            <a:gsLst>
              <a:gs pos="79000">
                <a:srgbClr val="F54408"/>
              </a:gs>
              <a:gs pos="100000">
                <a:srgbClr val="F47207"/>
              </a:gs>
            </a:gsLst>
            <a:lin ang="14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Roboto Condensed Bold"/>
                <a:cs typeface="Roboto Condensed Bold"/>
              </a:rPr>
              <a:t>Köszönjük a figyelmet!</a:t>
            </a:r>
            <a:endParaRPr lang="hu-HU" sz="4000" b="1" dirty="0">
              <a:solidFill>
                <a:schemeClr val="bg1"/>
              </a:solidFill>
              <a:latin typeface="Roboto Condensed Bold"/>
              <a:cs typeface="Roboto Condensed Bold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1951697"/>
            <a:ext cx="2569493" cy="120123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5496" y="4558357"/>
            <a:ext cx="540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Hivatkozási forma: GKI Digital – Árukereső.hu: Online Kiskereskedelmi Index </a:t>
            </a:r>
            <a:r>
              <a:rPr lang="hu-HU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2015/I.</a:t>
            </a:r>
            <a:endParaRPr lang="hu-HU" altLang="hu-HU" sz="800" kern="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sym typeface="Helvetica Neue Thin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201</a:t>
            </a:r>
            <a:r>
              <a:rPr lang="hu-HU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5</a:t>
            </a:r>
            <a:r>
              <a:rPr lang="en-US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 </a:t>
            </a:r>
            <a:r>
              <a:rPr lang="en-US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© GKI </a:t>
            </a:r>
            <a:r>
              <a:rPr lang="en-US" altLang="hu-HU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Digita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l Kutató és Tanácsadó Kft</a:t>
            </a:r>
            <a:r>
              <a:rPr lang="en-US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. 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&amp;  </a:t>
            </a:r>
            <a:r>
              <a:rPr lang="hu-HU" altLang="hu-HU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Naspers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 OCS Hungary Kft.  </a:t>
            </a:r>
            <a:r>
              <a:rPr lang="en-US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Minden </a:t>
            </a:r>
            <a:r>
              <a:rPr lang="en-US" altLang="hu-HU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jo</a:t>
            </a:r>
            <a:r>
              <a:rPr lang="hu-HU" altLang="hu-HU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g fenntartva</a:t>
            </a:r>
            <a:r>
              <a:rPr lang="hu-HU" altLang="hu-HU" sz="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Neue Thin" charset="0"/>
              </a:rPr>
              <a:t>!</a:t>
            </a:r>
            <a:endParaRPr lang="hu-HU" altLang="hu-HU" sz="800" kern="0" dirty="0">
              <a:solidFill>
                <a:schemeClr val="tx1">
                  <a:lumMod val="65000"/>
                  <a:lumOff val="3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sym typeface="Helvetica Neue Thin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148064" y="2870815"/>
            <a:ext cx="1707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  <a:latin typeface="Roboto Condensed Light"/>
                <a:ea typeface="Roboto Condensed" pitchFamily="2" charset="0"/>
                <a:cs typeface="Roboto Condensed Light"/>
              </a:rPr>
              <a:t>Sajtóreggeli – 2015.03.10.</a:t>
            </a:r>
            <a:endParaRPr lang="hu-HU" sz="1200" dirty="0">
              <a:solidFill>
                <a:schemeClr val="bg1"/>
              </a:solidFill>
              <a:latin typeface="Roboto Condensed Light"/>
              <a:ea typeface="Roboto Condensed" pitchFamily="2" charset="0"/>
              <a:cs typeface="Roboto Condensed Light"/>
            </a:endParaRPr>
          </a:p>
        </p:txBody>
      </p:sp>
      <p:pic>
        <p:nvPicPr>
          <p:cNvPr id="8" name="Picture 2" descr="GKI_Digital_logo_advanced_transparent_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56" y="140398"/>
            <a:ext cx="1282517" cy="38076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699542"/>
            <a:ext cx="1776025" cy="2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OKI kutatásról</a:t>
            </a:r>
            <a:endParaRPr lang="hu-HU" dirty="0"/>
          </a:p>
        </p:txBody>
      </p:sp>
      <p:sp>
        <p:nvSpPr>
          <p:cNvPr id="26" name="Szöveg helye 8"/>
          <p:cNvSpPr>
            <a:spLocks noGrp="1"/>
          </p:cNvSpPr>
          <p:nvPr>
            <p:ph type="body" sz="quarter" idx="12"/>
          </p:nvPr>
        </p:nvSpPr>
        <p:spPr>
          <a:xfrm>
            <a:off x="251520" y="987897"/>
            <a:ext cx="2736999" cy="1007789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Az OKI a 6 legnagyobb </a:t>
            </a: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online szektort </a:t>
            </a: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vizsgálja részletesen</a:t>
            </a:r>
          </a:p>
          <a:p>
            <a:pPr marL="285750" indent="-285750">
              <a:lnSpc>
                <a:spcPct val="120000"/>
              </a:lnSpc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kutatássorozatba 2015-ben 600 </a:t>
            </a: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áruház került </a:t>
            </a: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bevonásra, a panel egyéni jelentkezésekkel </a:t>
            </a: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folyamatosan bővül</a:t>
            </a:r>
          </a:p>
          <a:p>
            <a:pPr marL="285750" indent="-285750">
              <a:lnSpc>
                <a:spcPct val="120000"/>
              </a:lnSpc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Szektorok szerint reprezentatívak a válaszok</a:t>
            </a:r>
          </a:p>
          <a:p>
            <a:pPr marL="285750" indent="-285750">
              <a:lnSpc>
                <a:spcPct val="120000"/>
              </a:lnSpc>
              <a:buClr>
                <a:srgbClr val="F15A22"/>
              </a:buClr>
              <a:buFont typeface="Wingdings" pitchFamily="2" charset="2"/>
              <a:buChar char="§"/>
            </a:pPr>
            <a:endParaRPr lang="hu-HU" sz="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7" name="Szöveg helye 9"/>
          <p:cNvSpPr>
            <a:spLocks noGrp="1"/>
          </p:cNvSpPr>
          <p:nvPr>
            <p:ph type="body" sz="quarter" idx="13"/>
          </p:nvPr>
        </p:nvSpPr>
        <p:spPr>
          <a:xfrm>
            <a:off x="3204544" y="987897"/>
            <a:ext cx="2736999" cy="1007789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Online kérdőíves </a:t>
            </a: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adatfelvétel </a:t>
            </a: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személyes, telefonos támogatással</a:t>
            </a:r>
          </a:p>
          <a:p>
            <a:pPr marL="285750" indent="-285750">
              <a:lnSpc>
                <a:spcPct val="120000"/>
              </a:lnSpc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Szektor: </a:t>
            </a: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egy </a:t>
            </a: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vagy több, egymáshoz jellegében hasonlító termékkategória együttese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hu-HU" sz="1100" dirty="0"/>
          </a:p>
        </p:txBody>
      </p:sp>
      <p:sp>
        <p:nvSpPr>
          <p:cNvPr id="28" name="Szöveg helye 10"/>
          <p:cNvSpPr>
            <a:spLocks noGrp="1"/>
          </p:cNvSpPr>
          <p:nvPr>
            <p:ph type="body" sz="quarter" idx="14"/>
          </p:nvPr>
        </p:nvSpPr>
        <p:spPr>
          <a:xfrm>
            <a:off x="6835419" y="986311"/>
            <a:ext cx="1553006" cy="1009375"/>
          </a:xfrm>
        </p:spPr>
        <p:txBody>
          <a:bodyPr/>
          <a:lstStyle/>
          <a:p>
            <a:pPr marL="285750" indent="-285750"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2015.02</a:t>
            </a:r>
            <a:endParaRPr lang="hu-HU" sz="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2015.04.</a:t>
            </a:r>
            <a:endParaRPr lang="hu-HU" sz="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2015.07.</a:t>
            </a:r>
            <a:endParaRPr lang="hu-HU" sz="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>
              <a:buClr>
                <a:srgbClr val="F15A22"/>
              </a:buClr>
              <a:buFont typeface="Wingdings" pitchFamily="2" charset="2"/>
              <a:buChar char="§"/>
            </a:pP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2015.10.</a:t>
            </a:r>
            <a:endParaRPr lang="hu-HU" sz="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9" name="Szöveg helye 11"/>
          <p:cNvSpPr>
            <a:spLocks noGrp="1"/>
          </p:cNvSpPr>
          <p:nvPr>
            <p:ph type="body" sz="quarter" idx="15"/>
          </p:nvPr>
        </p:nvSpPr>
        <p:spPr>
          <a:xfrm>
            <a:off x="6804397" y="560860"/>
            <a:ext cx="1512019" cy="358775"/>
          </a:xfrm>
        </p:spPr>
        <p:txBody>
          <a:bodyPr/>
          <a:lstStyle/>
          <a:p>
            <a:r>
              <a:rPr lang="hu-HU" dirty="0" smtClean="0"/>
              <a:t>Felmérések</a:t>
            </a:r>
            <a:endParaRPr lang="hu-HU" dirty="0"/>
          </a:p>
        </p:txBody>
      </p:sp>
      <p:sp>
        <p:nvSpPr>
          <p:cNvPr id="30" name="Szöveg helye 12"/>
          <p:cNvSpPr>
            <a:spLocks noGrp="1"/>
          </p:cNvSpPr>
          <p:nvPr>
            <p:ph type="body" sz="quarter" idx="16"/>
          </p:nvPr>
        </p:nvSpPr>
        <p:spPr>
          <a:xfrm>
            <a:off x="3204544" y="560860"/>
            <a:ext cx="2736850" cy="358775"/>
          </a:xfrm>
        </p:spPr>
        <p:txBody>
          <a:bodyPr/>
          <a:lstStyle/>
          <a:p>
            <a:r>
              <a:rPr lang="hu-HU" dirty="0" smtClean="0"/>
              <a:t>A módszertan</a:t>
            </a:r>
            <a:endParaRPr lang="hu-HU" dirty="0"/>
          </a:p>
        </p:txBody>
      </p:sp>
      <p:sp>
        <p:nvSpPr>
          <p:cNvPr id="31" name="Szöveg helye 13"/>
          <p:cNvSpPr>
            <a:spLocks noGrp="1"/>
          </p:cNvSpPr>
          <p:nvPr>
            <p:ph type="body" sz="quarter" idx="17"/>
          </p:nvPr>
        </p:nvSpPr>
        <p:spPr>
          <a:xfrm>
            <a:off x="251520" y="560860"/>
            <a:ext cx="2736850" cy="358775"/>
          </a:xfrm>
        </p:spPr>
        <p:txBody>
          <a:bodyPr/>
          <a:lstStyle/>
          <a:p>
            <a:r>
              <a:rPr lang="hu-HU" dirty="0" smtClean="0"/>
              <a:t>A minta</a:t>
            </a:r>
            <a:endParaRPr lang="hu-HU" dirty="0"/>
          </a:p>
        </p:txBody>
      </p:sp>
      <p:sp>
        <p:nvSpPr>
          <p:cNvPr id="17" name="Téglalap 7"/>
          <p:cNvSpPr/>
          <p:nvPr/>
        </p:nvSpPr>
        <p:spPr bwMode="auto">
          <a:xfrm>
            <a:off x="4692838" y="2245726"/>
            <a:ext cx="1968800" cy="908453"/>
          </a:xfrm>
          <a:prstGeom prst="rect">
            <a:avLst/>
          </a:prstGeom>
          <a:solidFill>
            <a:srgbClr val="8E4180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t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Téglalap 7"/>
          <p:cNvSpPr/>
          <p:nvPr/>
        </p:nvSpPr>
        <p:spPr bwMode="auto">
          <a:xfrm>
            <a:off x="2411760" y="2246626"/>
            <a:ext cx="2075069" cy="921842"/>
          </a:xfrm>
          <a:prstGeom prst="rect">
            <a:avLst/>
          </a:prstGeom>
          <a:solidFill>
            <a:srgbClr val="85AD44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32" name="Téglalap 7"/>
          <p:cNvSpPr/>
          <p:nvPr/>
        </p:nvSpPr>
        <p:spPr bwMode="auto">
          <a:xfrm>
            <a:off x="251521" y="2002026"/>
            <a:ext cx="2016224" cy="1160221"/>
          </a:xfrm>
          <a:prstGeom prst="rect">
            <a:avLst/>
          </a:prstGeom>
          <a:solidFill>
            <a:srgbClr val="4277B0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34" name="Szöveg helye 7"/>
          <p:cNvSpPr txBox="1">
            <a:spLocks/>
          </p:cNvSpPr>
          <p:nvPr/>
        </p:nvSpPr>
        <p:spPr>
          <a:xfrm>
            <a:off x="2368160" y="2229266"/>
            <a:ext cx="2160239" cy="939202"/>
          </a:xfrm>
          <a:prstGeom prst="rect">
            <a:avLst/>
          </a:prstGeom>
        </p:spPr>
        <p:txBody>
          <a:bodyPr anchor="ctr"/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15A22"/>
              </a:buClr>
              <a:buFont typeface="Wingdings" pitchFamily="2" charset="2"/>
              <a:buChar char="§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hu-HU" sz="900" b="1" dirty="0" smtClean="0">
                <a:solidFill>
                  <a:schemeClr val="bg1"/>
                </a:solidFill>
              </a:rPr>
              <a:t>OKI 2015 második </a:t>
            </a:r>
            <a:r>
              <a:rPr lang="hu-HU" sz="900" b="1" dirty="0">
                <a:solidFill>
                  <a:schemeClr val="bg1"/>
                </a:solidFill>
              </a:rPr>
              <a:t>felmérés (</a:t>
            </a:r>
            <a:r>
              <a:rPr lang="hu-HU" sz="900" b="1" dirty="0" smtClean="0">
                <a:solidFill>
                  <a:schemeClr val="bg1"/>
                </a:solidFill>
              </a:rPr>
              <a:t>2015.04.)</a:t>
            </a:r>
            <a:endParaRPr lang="hu-HU" sz="9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2015  első negyedéves </a:t>
            </a:r>
            <a:r>
              <a:rPr lang="hu-HU" sz="8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forgalmi adatok</a:t>
            </a: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Logisztikai megoldások elérhetősége és súlya</a:t>
            </a:r>
            <a:endParaRPr lang="hu-HU" sz="8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Pénzügyi szolgáltatások helyzete az e-kereskedők körében</a:t>
            </a:r>
            <a:endParaRPr lang="hu-HU" sz="8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5" name="Szöveg helye 7"/>
          <p:cNvSpPr txBox="1">
            <a:spLocks/>
          </p:cNvSpPr>
          <p:nvPr/>
        </p:nvSpPr>
        <p:spPr>
          <a:xfrm>
            <a:off x="4653329" y="2219467"/>
            <a:ext cx="2006903" cy="934687"/>
          </a:xfrm>
          <a:prstGeom prst="rect">
            <a:avLst/>
          </a:prstGeom>
        </p:spPr>
        <p:txBody>
          <a:bodyPr anchor="ctr"/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15A22"/>
              </a:buClr>
              <a:buFont typeface="Wingdings" pitchFamily="2" charset="2"/>
              <a:buChar char="§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hu-HU" sz="900" b="1" dirty="0" smtClean="0">
                <a:solidFill>
                  <a:schemeClr val="bg1"/>
                </a:solidFill>
              </a:rPr>
              <a:t>OKI 2015 harmadik </a:t>
            </a:r>
            <a:r>
              <a:rPr lang="hu-HU" sz="900" b="1" dirty="0">
                <a:solidFill>
                  <a:schemeClr val="bg1"/>
                </a:solidFill>
              </a:rPr>
              <a:t>felmérés (</a:t>
            </a:r>
            <a:r>
              <a:rPr lang="hu-HU" sz="900" b="1" dirty="0" smtClean="0">
                <a:solidFill>
                  <a:schemeClr val="bg1"/>
                </a:solidFill>
              </a:rPr>
              <a:t>2015.07.)</a:t>
            </a:r>
            <a:endParaRPr lang="hu-HU" sz="9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2015  második negyedéves forgalmi </a:t>
            </a:r>
            <a:r>
              <a:rPr lang="hu-HU" sz="8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adatok</a:t>
            </a: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Marketing megoldások használata</a:t>
            </a: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Az ügyfélszolgálatok használata</a:t>
            </a:r>
            <a:endParaRPr lang="hu-HU" sz="8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9" name="Téglalap 7"/>
          <p:cNvSpPr/>
          <p:nvPr/>
        </p:nvSpPr>
        <p:spPr bwMode="auto">
          <a:xfrm>
            <a:off x="6876256" y="2249304"/>
            <a:ext cx="1973279" cy="899976"/>
          </a:xfrm>
          <a:prstGeom prst="rect">
            <a:avLst/>
          </a:prstGeom>
          <a:solidFill>
            <a:srgbClr val="F15A22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Szöveg helye 7"/>
          <p:cNvSpPr txBox="1">
            <a:spLocks/>
          </p:cNvSpPr>
          <p:nvPr/>
        </p:nvSpPr>
        <p:spPr>
          <a:xfrm>
            <a:off x="6876256" y="2218046"/>
            <a:ext cx="1962631" cy="938001"/>
          </a:xfrm>
          <a:prstGeom prst="rect">
            <a:avLst/>
          </a:prstGeom>
        </p:spPr>
        <p:txBody>
          <a:bodyPr anchor="ctr"/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15A22"/>
              </a:buClr>
              <a:buFont typeface="Wingdings" pitchFamily="2" charset="2"/>
              <a:buChar char="§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hu-HU" sz="900" b="1" dirty="0" smtClean="0">
                <a:solidFill>
                  <a:schemeClr val="bg1"/>
                </a:solidFill>
              </a:rPr>
              <a:t>OKI 2015 negyedik felmérés </a:t>
            </a:r>
            <a:r>
              <a:rPr lang="hu-HU" sz="900" b="1" dirty="0">
                <a:solidFill>
                  <a:schemeClr val="bg1"/>
                </a:solidFill>
              </a:rPr>
              <a:t>(</a:t>
            </a:r>
            <a:r>
              <a:rPr lang="hu-HU" sz="900" b="1" dirty="0" smtClean="0">
                <a:solidFill>
                  <a:schemeClr val="bg1"/>
                </a:solidFill>
              </a:rPr>
              <a:t>2015.10.)</a:t>
            </a:r>
            <a:endParaRPr lang="hu-HU" sz="9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2015  Harmadik negyedéves </a:t>
            </a:r>
            <a:r>
              <a:rPr lang="hu-HU" sz="8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forgalmi adatok</a:t>
            </a:r>
          </a:p>
          <a:p>
            <a:pPr marL="0" indent="0" algn="ctr">
              <a:buNone/>
            </a:pPr>
            <a:r>
              <a:rPr lang="hu-HU" sz="8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Kereskedelmi trendek, növekedési lehetőségek</a:t>
            </a:r>
          </a:p>
        </p:txBody>
      </p:sp>
      <p:sp>
        <p:nvSpPr>
          <p:cNvPr id="20" name="Szöveg helye 7"/>
          <p:cNvSpPr txBox="1">
            <a:spLocks/>
          </p:cNvSpPr>
          <p:nvPr/>
        </p:nvSpPr>
        <p:spPr>
          <a:xfrm>
            <a:off x="205263" y="1995686"/>
            <a:ext cx="2058639" cy="1140912"/>
          </a:xfrm>
          <a:prstGeom prst="rect">
            <a:avLst/>
          </a:prstGeom>
        </p:spPr>
        <p:txBody>
          <a:bodyPr anchor="t"/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15A22"/>
              </a:buClr>
              <a:buFont typeface="Wingdings" pitchFamily="2" charset="2"/>
              <a:buChar char="§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hu-HU" sz="1050" b="1" dirty="0" smtClean="0">
                <a:solidFill>
                  <a:schemeClr val="bg1"/>
                </a:solidFill>
              </a:rPr>
              <a:t>OKI 2015 első felmérés</a:t>
            </a:r>
            <a:br>
              <a:rPr lang="hu-HU" sz="1050" b="1" dirty="0" smtClean="0">
                <a:solidFill>
                  <a:schemeClr val="bg1"/>
                </a:solidFill>
              </a:rPr>
            </a:br>
            <a:r>
              <a:rPr lang="hu-HU" sz="1050" b="1" dirty="0" smtClean="0">
                <a:solidFill>
                  <a:schemeClr val="bg1"/>
                </a:solidFill>
              </a:rPr>
              <a:t>(2015.02.)</a:t>
            </a:r>
            <a:endParaRPr lang="hu-HU" sz="105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7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2013-as éves forgalmi adatok</a:t>
            </a:r>
          </a:p>
          <a:p>
            <a:pPr marL="0" indent="0" algn="ctr">
              <a:buNone/>
            </a:pPr>
            <a:r>
              <a:rPr lang="hu-HU" sz="7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Trendek az egyes szektorokban</a:t>
            </a:r>
          </a:p>
          <a:p>
            <a:pPr marL="0" indent="0" algn="ctr">
              <a:buNone/>
            </a:pPr>
            <a:r>
              <a:rPr lang="hu-HU" sz="7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Online </a:t>
            </a:r>
            <a:r>
              <a:rPr lang="hu-HU" sz="7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fizetési megoldások elérhetősége és </a:t>
            </a:r>
            <a:r>
              <a:rPr lang="hu-HU" sz="7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súlya</a:t>
            </a:r>
            <a:endParaRPr lang="hu-HU" sz="7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2" name="Szöveg helye 12"/>
          <p:cNvSpPr txBox="1">
            <a:spLocks/>
          </p:cNvSpPr>
          <p:nvPr/>
        </p:nvSpPr>
        <p:spPr>
          <a:xfrm>
            <a:off x="2411759" y="2002025"/>
            <a:ext cx="6437775" cy="1419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sz="2000" b="1" kern="1200">
                <a:solidFill>
                  <a:srgbClr val="4277B0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u-HU" sz="800" i="1" dirty="0" smtClean="0">
                <a:solidFill>
                  <a:schemeClr val="bg1"/>
                </a:solidFill>
              </a:rPr>
              <a:t>Várható témák és ütemezés 2015-ben</a:t>
            </a:r>
            <a:endParaRPr lang="hu-HU" sz="800" i="1" dirty="0">
              <a:solidFill>
                <a:schemeClr val="bg1"/>
              </a:solidFill>
            </a:endParaRPr>
          </a:p>
        </p:txBody>
      </p:sp>
      <p:sp>
        <p:nvSpPr>
          <p:cNvPr id="23" name="Szöveg helye 5"/>
          <p:cNvSpPr>
            <a:spLocks noGrp="1"/>
          </p:cNvSpPr>
          <p:nvPr>
            <p:ph type="body" sz="quarter" idx="11"/>
          </p:nvPr>
        </p:nvSpPr>
        <p:spPr>
          <a:xfrm>
            <a:off x="250825" y="3435846"/>
            <a:ext cx="8642350" cy="115284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dirty="0"/>
              <a:t>Magyar nyelvű honlappal rendelkező webáruház-sokaság nagyságára pontos adat nem áll rendelkezésre, becsléseink szerint az akár </a:t>
            </a:r>
            <a:r>
              <a:rPr lang="hu-HU" b="1" dirty="0"/>
              <a:t>6-8 ezer </a:t>
            </a:r>
            <a:r>
              <a:rPr lang="hu-HU" dirty="0"/>
              <a:t>áruházat is </a:t>
            </a:r>
            <a:r>
              <a:rPr lang="hu-HU" dirty="0" smtClean="0"/>
              <a:t>számlálhat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Magyar nyelvű honlappal </a:t>
            </a:r>
            <a:r>
              <a:rPr lang="hu-HU" dirty="0" smtClean="0"/>
              <a:t>rendelkező </a:t>
            </a:r>
            <a:r>
              <a:rPr lang="hu-HU" dirty="0"/>
              <a:t>és jelenleg is működő webáruházak becsült száma: </a:t>
            </a:r>
            <a:r>
              <a:rPr lang="hu-HU" b="1" dirty="0" smtClean="0"/>
              <a:t>4000-4500 db</a:t>
            </a:r>
            <a:endParaRPr lang="hu-HU" b="1" dirty="0"/>
          </a:p>
          <a:p>
            <a:pPr>
              <a:lnSpc>
                <a:spcPct val="120000"/>
              </a:lnSpc>
            </a:pPr>
            <a:r>
              <a:rPr lang="hu-HU" dirty="0"/>
              <a:t>Marketing szempontból aktív, rendszeresen frissülő termékkínálattal rendelkező webáruházak száma: kb. </a:t>
            </a:r>
            <a:r>
              <a:rPr lang="hu-HU" b="1" dirty="0" smtClean="0"/>
              <a:t>1400 </a:t>
            </a:r>
            <a:r>
              <a:rPr lang="hu-HU" b="1" dirty="0"/>
              <a:t>db</a:t>
            </a:r>
          </a:p>
          <a:p>
            <a:pPr>
              <a:lnSpc>
                <a:spcPct val="12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790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részletesen vizsgált szektorok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78390"/>
              </p:ext>
            </p:extLst>
          </p:nvPr>
        </p:nvGraphicFramePr>
        <p:xfrm>
          <a:off x="273224" y="676964"/>
          <a:ext cx="8547248" cy="33528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298776"/>
                <a:gridCol w="4248472"/>
              </a:tblGrid>
              <a:tr h="25863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itchFamily="2" charset="0"/>
                          <a:ea typeface="Roboto Condensed" pitchFamily="2" charset="0"/>
                        </a:rPr>
                        <a:t>Szépség - Egészség</a:t>
                      </a:r>
                      <a:endParaRPr lang="hu-H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Egészség, wellness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Szépségápolás, kozmetikumok</a:t>
                      </a:r>
                      <a:endParaRPr lang="hu-HU" sz="1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607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itchFamily="2" charset="0"/>
                          <a:ea typeface="Roboto Condensed" pitchFamily="2" charset="0"/>
                        </a:rPr>
                        <a:t>Műszaki cikk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Háztartási gépek, fehéráru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Szórakoztató elektronika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Mobiltelefonok, okos eszközök, tartozékok</a:t>
                      </a:r>
                      <a:endParaRPr lang="hu-HU" sz="1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111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itchFamily="2" charset="0"/>
                          <a:ea typeface="Roboto Condensed" pitchFamily="2" charset="0"/>
                        </a:rPr>
                        <a:t>Számítástechnika</a:t>
                      </a:r>
                      <a:endParaRPr lang="hu-H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Számítástechnika</a:t>
                      </a:r>
                      <a:endParaRPr lang="hu-HU" sz="1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2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itchFamily="2" charset="0"/>
                          <a:ea typeface="Roboto Condensed" pitchFamily="2" charset="0"/>
                        </a:rPr>
                        <a:t>Otthon, kert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Lakberendezés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Lakásfelszerelés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Barkács és kert</a:t>
                      </a:r>
                      <a:endParaRPr lang="hu-HU" sz="1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607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itchFamily="2" charset="0"/>
                          <a:ea typeface="Roboto Condensed" pitchFamily="2" charset="0"/>
                        </a:rPr>
                        <a:t>Játék és</a:t>
                      </a:r>
                      <a:r>
                        <a:rPr lang="hu-H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itchFamily="2" charset="0"/>
                          <a:ea typeface="Roboto Condensed" pitchFamily="2" charset="0"/>
                        </a:rPr>
                        <a:t> kultúra</a:t>
                      </a:r>
                      <a:endParaRPr lang="hu-H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Játék, ajándék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Könyv, újság, magazin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Audiovizuális termékek (film, zene CD-DVD)</a:t>
                      </a:r>
                      <a:endParaRPr lang="hu-HU" sz="1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62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" pitchFamily="2" charset="0"/>
                          <a:ea typeface="Roboto Condensed" pitchFamily="2" charset="0"/>
                        </a:rPr>
                        <a:t>Ruházat, sport, divat, kiegészítők</a:t>
                      </a:r>
                      <a:endParaRPr lang="hu-H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" pitchFamily="2" charset="0"/>
                        <a:ea typeface="Roboto Condensed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Ruházat, sportruházat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Óra, ékszer</a:t>
                      </a:r>
                    </a:p>
                    <a:p>
                      <a:pPr algn="ctr"/>
                      <a:r>
                        <a:rPr lang="hu-HU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Sportszerek, sporteszközök</a:t>
                      </a:r>
                      <a:endParaRPr lang="hu-HU" sz="1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51520" y="4293408"/>
            <a:ext cx="8640960" cy="4385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hu-HU" sz="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Jelenleg nem vizsgált szektorok</a:t>
            </a:r>
            <a:r>
              <a:rPr lang="hu-HU" sz="800" dirty="0" smtClean="0"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:</a:t>
            </a:r>
            <a:endParaRPr lang="hu-HU" sz="800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hu-HU" sz="800" dirty="0" smtClean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Állateledel-állattartás | Autó-motor és alkatrészeik | Baba-mama</a:t>
            </a:r>
            <a:r>
              <a:rPr lang="hu-HU" sz="8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hu-HU" sz="800" dirty="0" smtClean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| FMCG</a:t>
            </a:r>
            <a:r>
              <a:rPr lang="hu-HU" sz="8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hu-HU" sz="800" dirty="0" smtClean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| Használt cikk és antik-régiség | Irodaszerek és taneszközök | Erotika| Üzemanyag-tüzelőanyag | Egyéb</a:t>
            </a:r>
            <a:endParaRPr lang="hu-HU" sz="800" dirty="0">
              <a:solidFill>
                <a:schemeClr val="bg1">
                  <a:lumMod val="5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675688" cy="457424"/>
          </a:xfrm>
        </p:spPr>
        <p:txBody>
          <a:bodyPr/>
          <a:lstStyle/>
          <a:p>
            <a:r>
              <a:rPr lang="hu-HU" dirty="0" smtClean="0"/>
              <a:t>A szektorok jellemzői</a:t>
            </a:r>
            <a:endParaRPr lang="hu-HU" dirty="0"/>
          </a:p>
        </p:txBody>
      </p:sp>
      <p:graphicFrame>
        <p:nvGraphicFramePr>
          <p:cNvPr id="10" name="Diagram 6"/>
          <p:cNvGraphicFramePr/>
          <p:nvPr>
            <p:extLst>
              <p:ext uri="{D42A27DB-BD31-4B8C-83A1-F6EECF244321}">
                <p14:modId xmlns:p14="http://schemas.microsoft.com/office/powerpoint/2010/main" val="3104949908"/>
              </p:ext>
            </p:extLst>
          </p:nvPr>
        </p:nvGraphicFramePr>
        <p:xfrm>
          <a:off x="251520" y="457424"/>
          <a:ext cx="8640960" cy="427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7"/>
          <p:cNvSpPr/>
          <p:nvPr/>
        </p:nvSpPr>
        <p:spPr bwMode="auto">
          <a:xfrm>
            <a:off x="827584" y="691449"/>
            <a:ext cx="8316415" cy="1088213"/>
          </a:xfrm>
          <a:prstGeom prst="rect">
            <a:avLst/>
          </a:prstGeom>
          <a:solidFill>
            <a:srgbClr val="4277B0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a typeface="Roboto Condensed" panose="02000000000000000000" pitchFamily="2" charset="0"/>
              </a:rPr>
              <a:t>A szektorok legfontosabb forgalmi mutatói</a:t>
            </a:r>
            <a:endParaRPr lang="hu-HU" dirty="0">
              <a:ea typeface="Roboto Condensed" panose="02000000000000000000" pitchFamily="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27584" y="702444"/>
            <a:ext cx="284482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2013: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133 </a:t>
            </a:r>
            <a:r>
              <a:rPr lang="hu-H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Mrd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Ft </a:t>
            </a: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150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Mrd Ft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635896" y="1040998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félév:</a:t>
            </a:r>
            <a:r>
              <a:rPr lang="hu-HU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</a:t>
            </a:r>
            <a:r>
              <a:rPr lang="hu-HU" sz="11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62 </a:t>
            </a:r>
            <a:r>
              <a:rPr lang="hu-HU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Mrd </a:t>
            </a:r>
            <a:r>
              <a:rPr lang="hu-H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Ft</a:t>
            </a:r>
            <a:endParaRPr lang="hu-HU" sz="2800" dirty="0" smtClean="0">
              <a:solidFill>
                <a:schemeClr val="tx2">
                  <a:lumMod val="40000"/>
                  <a:lumOff val="6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    </a:t>
            </a:r>
            <a:endParaRPr lang="hu-HU" sz="1400" dirty="0">
              <a:solidFill>
                <a:schemeClr val="tx2">
                  <a:lumMod val="40000"/>
                  <a:lumOff val="6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156176" y="699542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q4:</a:t>
            </a:r>
            <a:r>
              <a:rPr lang="hu-HU" sz="3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</a:t>
            </a:r>
            <a:r>
              <a:rPr lang="hu-HU" sz="11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56</a:t>
            </a:r>
            <a:r>
              <a:rPr lang="hu-HU" sz="16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Mrd Ft</a:t>
            </a:r>
            <a:r>
              <a:rPr lang="hu-H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</a:t>
            </a:r>
            <a:r>
              <a:rPr lang="hu-HU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mely,</a:t>
            </a: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az éves  forgalom:</a:t>
            </a:r>
            <a:r>
              <a:rPr lang="hu-HU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37%-a</a:t>
            </a:r>
            <a:endParaRPr lang="hu-HU" sz="1600" dirty="0">
              <a:solidFill>
                <a:schemeClr val="tx2">
                  <a:lumMod val="40000"/>
                  <a:lumOff val="6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23928" y="691449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hat szektor </a:t>
            </a:r>
            <a:r>
              <a:rPr lang="hu-HU" sz="11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forgalma </a:t>
            </a:r>
            <a:endParaRPr lang="hu-HU" sz="1000" b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0" name="Téglalap 7"/>
          <p:cNvSpPr/>
          <p:nvPr/>
        </p:nvSpPr>
        <p:spPr bwMode="auto">
          <a:xfrm>
            <a:off x="827585" y="2067694"/>
            <a:ext cx="8316414" cy="1088213"/>
          </a:xfrm>
          <a:prstGeom prst="rect">
            <a:avLst/>
          </a:prstGeom>
          <a:solidFill>
            <a:srgbClr val="85AD44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27584" y="2067694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2013: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11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millió db </a:t>
            </a: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13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millió db</a:t>
            </a:r>
          </a:p>
        </p:txBody>
      </p:sp>
      <p:sp>
        <p:nvSpPr>
          <p:cNvPr id="22" name="Téglalap 21"/>
          <p:cNvSpPr/>
          <p:nvPr/>
        </p:nvSpPr>
        <p:spPr>
          <a:xfrm>
            <a:off x="3635896" y="2409150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félév:</a:t>
            </a:r>
            <a:r>
              <a:rPr lang="hu-H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</a:t>
            </a:r>
            <a:r>
              <a:rPr lang="hu-HU" sz="1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5 </a:t>
            </a:r>
            <a:r>
              <a:rPr lang="hu-H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millió db</a:t>
            </a:r>
            <a:endParaRPr lang="hu-HU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</a:t>
            </a:r>
            <a:endParaRPr lang="hu-HU" sz="1400" dirty="0">
              <a:solidFill>
                <a:schemeClr val="accent3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6084168" y="2067694"/>
            <a:ext cx="3047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q4:</a:t>
            </a:r>
            <a:r>
              <a:rPr lang="hu-HU" sz="3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 </a:t>
            </a:r>
            <a:r>
              <a:rPr lang="hu-HU" sz="11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5 </a:t>
            </a:r>
            <a:r>
              <a:rPr lang="hu-HU" sz="16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millió db</a:t>
            </a:r>
            <a:r>
              <a:rPr lang="hu-H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mely,</a:t>
            </a:r>
            <a:endParaRPr lang="hu-H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Az éves   forgalom:</a:t>
            </a:r>
            <a:r>
              <a:rPr lang="hu-H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38%-a</a:t>
            </a:r>
            <a:endParaRPr lang="hu-HU" sz="1600" dirty="0">
              <a:solidFill>
                <a:schemeClr val="accent3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3635896" y="2067694"/>
            <a:ext cx="18293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hat szektor </a:t>
            </a:r>
            <a:r>
              <a:rPr lang="hu-HU" sz="1100" b="1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tranzakciós </a:t>
            </a:r>
            <a:r>
              <a:rPr lang="hu-HU" sz="1000" b="1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számai</a:t>
            </a:r>
            <a:endParaRPr lang="hu-HU" sz="1000" b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5" name="Téglalap 7"/>
          <p:cNvSpPr/>
          <p:nvPr/>
        </p:nvSpPr>
        <p:spPr bwMode="auto">
          <a:xfrm>
            <a:off x="827584" y="3499761"/>
            <a:ext cx="8316415" cy="1088213"/>
          </a:xfrm>
          <a:prstGeom prst="rect">
            <a:avLst/>
          </a:prstGeom>
          <a:solidFill>
            <a:srgbClr val="8E4180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27584" y="3507854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2013: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11,8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ezer Ft </a:t>
            </a: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11,9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ezer Ft</a:t>
            </a:r>
          </a:p>
        </p:txBody>
      </p:sp>
      <p:sp>
        <p:nvSpPr>
          <p:cNvPr id="27" name="Téglalap 26"/>
          <p:cNvSpPr/>
          <p:nvPr/>
        </p:nvSpPr>
        <p:spPr>
          <a:xfrm>
            <a:off x="6156175" y="3507854"/>
            <a:ext cx="2975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félév:</a:t>
            </a:r>
            <a:r>
              <a:rPr lang="hu-H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</a:t>
            </a:r>
            <a:r>
              <a:rPr lang="hu-HU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12,8 </a:t>
            </a:r>
            <a:r>
              <a:rPr lang="hu-H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ezer Ft</a:t>
            </a:r>
            <a:endParaRPr lang="hu-HU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2014q4:</a:t>
            </a:r>
            <a:r>
              <a:rPr lang="hu-HU" sz="3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 </a:t>
            </a:r>
            <a:r>
              <a:rPr lang="hu-HU" sz="11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11,6 </a:t>
            </a:r>
            <a:r>
              <a:rPr lang="hu-HU" sz="16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ezer </a:t>
            </a:r>
            <a:r>
              <a:rPr lang="hu-HU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Ft 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779912" y="3499761"/>
            <a:ext cx="1492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hat szektor </a:t>
            </a:r>
            <a:r>
              <a:rPr lang="hu-HU" sz="1100" b="1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kosárértékei</a:t>
            </a:r>
            <a:endParaRPr lang="hu-HU" sz="1000" b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748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7"/>
          <p:cNvSpPr/>
          <p:nvPr/>
        </p:nvSpPr>
        <p:spPr bwMode="auto">
          <a:xfrm>
            <a:off x="6228184" y="691449"/>
            <a:ext cx="2915815" cy="1088213"/>
          </a:xfrm>
          <a:prstGeom prst="rect">
            <a:avLst/>
          </a:prstGeom>
          <a:solidFill>
            <a:srgbClr val="4277B0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a typeface="Roboto Condensed" panose="02000000000000000000" pitchFamily="2" charset="0"/>
              </a:rPr>
              <a:t>A szektorok legfontosabb forgalmi mutatói</a:t>
            </a:r>
            <a:endParaRPr lang="hu-HU" dirty="0">
              <a:ea typeface="Roboto Condensed" panose="02000000000000000000" pitchFamily="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228184" y="702444"/>
            <a:ext cx="284482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2013: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133 </a:t>
            </a:r>
            <a:r>
              <a:rPr lang="hu-H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Mrd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Ft </a:t>
            </a: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150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Mrd Ft</a:t>
            </a:r>
          </a:p>
        </p:txBody>
      </p:sp>
      <p:sp>
        <p:nvSpPr>
          <p:cNvPr id="20" name="Téglalap 7"/>
          <p:cNvSpPr/>
          <p:nvPr/>
        </p:nvSpPr>
        <p:spPr bwMode="auto">
          <a:xfrm>
            <a:off x="6228183" y="2067694"/>
            <a:ext cx="2915815" cy="1088213"/>
          </a:xfrm>
          <a:prstGeom prst="rect">
            <a:avLst/>
          </a:prstGeom>
          <a:solidFill>
            <a:srgbClr val="85AD44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6228184" y="2067694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2013: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11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millió db </a:t>
            </a: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13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millió db</a:t>
            </a:r>
          </a:p>
        </p:txBody>
      </p:sp>
      <p:sp>
        <p:nvSpPr>
          <p:cNvPr id="25" name="Téglalap 7"/>
          <p:cNvSpPr/>
          <p:nvPr/>
        </p:nvSpPr>
        <p:spPr bwMode="auto">
          <a:xfrm>
            <a:off x="6228184" y="3499761"/>
            <a:ext cx="2915815" cy="1088213"/>
          </a:xfrm>
          <a:prstGeom prst="rect">
            <a:avLst/>
          </a:prstGeom>
          <a:solidFill>
            <a:srgbClr val="8E4180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85725" algn="ctr" defTabSz="219075" fontAlgn="base" hangingPunct="0">
              <a:spcBef>
                <a:spcPct val="0"/>
              </a:spcBef>
              <a:spcAft>
                <a:spcPct val="0"/>
              </a:spcAft>
            </a:pPr>
            <a:endParaRPr lang="hu-HU" sz="11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Helvetica Light" charset="0"/>
              <a:sym typeface="Helvetica Light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228184" y="3507854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2013: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11,8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ezer Ft </a:t>
            </a:r>
          </a:p>
          <a:p>
            <a:pPr marL="85725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2014 : </a:t>
            </a:r>
            <a:r>
              <a:rPr lang="hu-HU" sz="11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~</a:t>
            </a:r>
            <a:r>
              <a:rPr lang="hu-HU" sz="3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11,9 </a:t>
            </a:r>
            <a:r>
              <a:rPr lang="hu-H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elvetica Light" charset="0"/>
                <a:sym typeface="Helvetica Light" charset="0"/>
              </a:rPr>
              <a:t>ezer Ft</a:t>
            </a:r>
          </a:p>
        </p:txBody>
      </p:sp>
      <p:sp>
        <p:nvSpPr>
          <p:cNvPr id="28" name="Téglalap 27"/>
          <p:cNvSpPr/>
          <p:nvPr/>
        </p:nvSpPr>
        <p:spPr>
          <a:xfrm>
            <a:off x="107505" y="695838"/>
            <a:ext cx="3312367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altLang="hu-HU" sz="1600" b="1" dirty="0" smtClean="0">
                <a:solidFill>
                  <a:srgbClr val="4277B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Teljes piac (2013): 195-200 Mrd Ft</a:t>
            </a:r>
          </a:p>
          <a:p>
            <a:pPr algn="ctr">
              <a:lnSpc>
                <a:spcPct val="200000"/>
              </a:lnSpc>
            </a:pPr>
            <a:r>
              <a:rPr lang="hu-HU" altLang="hu-HU" sz="1600" b="1" dirty="0" smtClean="0">
                <a:solidFill>
                  <a:srgbClr val="4277B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Teljes piac (2014): 225-230 Mrd Ft</a:t>
            </a:r>
            <a:endParaRPr lang="hu-HU" altLang="hu-HU" sz="1600" b="1" dirty="0">
              <a:solidFill>
                <a:srgbClr val="4277B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2987824" y="906855"/>
            <a:ext cx="331236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altLang="hu-HU" sz="1600" b="1" dirty="0" smtClean="0">
                <a:solidFill>
                  <a:srgbClr val="4277B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bővülés: ~12-13%</a:t>
            </a:r>
            <a:endParaRPr lang="hu-HU" altLang="hu-HU" sz="1600" b="1" dirty="0">
              <a:solidFill>
                <a:srgbClr val="4277B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9810" y="3510756"/>
            <a:ext cx="6018863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altLang="hu-HU" sz="1600" b="1" dirty="0" smtClean="0">
                <a:solidFill>
                  <a:srgbClr val="8E41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Kosárérték a kiskereskedelemben (2014): 2.500 Ft </a:t>
            </a:r>
          </a:p>
          <a:p>
            <a:pPr algn="ctr">
              <a:lnSpc>
                <a:spcPct val="200000"/>
              </a:lnSpc>
            </a:pPr>
            <a:r>
              <a:rPr lang="hu-HU" altLang="hu-HU" sz="1600" b="1" dirty="0">
                <a:solidFill>
                  <a:srgbClr val="8E41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Kosárérték </a:t>
            </a:r>
            <a:r>
              <a:rPr lang="hu-HU" altLang="hu-HU" sz="1600" b="1" dirty="0" smtClean="0">
                <a:solidFill>
                  <a:srgbClr val="8E41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teljes e-kereskedelemben </a:t>
            </a:r>
            <a:r>
              <a:rPr lang="hu-HU" altLang="hu-HU" sz="1600" b="1" dirty="0">
                <a:solidFill>
                  <a:srgbClr val="8E41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(2014): </a:t>
            </a:r>
            <a:r>
              <a:rPr lang="hu-HU" altLang="hu-HU" sz="1600" b="1" dirty="0" smtClean="0">
                <a:solidFill>
                  <a:srgbClr val="8E41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8.400 </a:t>
            </a:r>
            <a:r>
              <a:rPr lang="hu-HU" altLang="hu-HU" sz="1600" b="1" dirty="0">
                <a:solidFill>
                  <a:srgbClr val="8E418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Ft </a:t>
            </a:r>
          </a:p>
        </p:txBody>
      </p:sp>
      <p:sp>
        <p:nvSpPr>
          <p:cNvPr id="33" name="Téglalap 32"/>
          <p:cNvSpPr/>
          <p:nvPr/>
        </p:nvSpPr>
        <p:spPr>
          <a:xfrm>
            <a:off x="119920" y="2283718"/>
            <a:ext cx="6018863" cy="5122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altLang="hu-HU" sz="1600" b="1" dirty="0" smtClean="0">
                <a:solidFill>
                  <a:srgbClr val="85AD4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Összes tranzakció az e-kereskedelemben (2014): ~22.000.000 db </a:t>
            </a:r>
          </a:p>
        </p:txBody>
      </p:sp>
    </p:spTree>
    <p:extLst>
      <p:ext uri="{BB962C8B-B14F-4D97-AF65-F5344CB8AC3E}">
        <p14:creationId xmlns:p14="http://schemas.microsoft.com/office/powerpoint/2010/main" val="38263410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forgalom megoszlása </a:t>
            </a:r>
            <a:r>
              <a:rPr lang="hu-HU" dirty="0" smtClean="0"/>
              <a:t>2014-ben</a:t>
            </a:r>
            <a:endParaRPr lang="hu-HU" dirty="0"/>
          </a:p>
        </p:txBody>
      </p:sp>
      <p:graphicFrame>
        <p:nvGraphicFramePr>
          <p:cNvPr id="9" name="Diagram helye 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61717988"/>
              </p:ext>
            </p:extLst>
          </p:nvPr>
        </p:nvGraphicFramePr>
        <p:xfrm>
          <a:off x="-19448" y="457424"/>
          <a:ext cx="9163447" cy="42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églalap 5"/>
          <p:cNvSpPr/>
          <p:nvPr/>
        </p:nvSpPr>
        <p:spPr>
          <a:xfrm>
            <a:off x="2627784" y="2172801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 szektor</a:t>
            </a:r>
          </a:p>
          <a:p>
            <a:pPr algn="ctr"/>
            <a:r>
              <a:rPr lang="hu-HU" alt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~150 Mrd </a:t>
            </a:r>
            <a:r>
              <a:rPr lang="hu-HU" alt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Ft</a:t>
            </a:r>
          </a:p>
        </p:txBody>
      </p:sp>
    </p:spTree>
    <p:extLst>
      <p:ext uri="{BB962C8B-B14F-4D97-AF65-F5344CB8AC3E}">
        <p14:creationId xmlns:p14="http://schemas.microsoft.com/office/powerpoint/2010/main" val="22887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forgalom megoszlása </a:t>
            </a:r>
            <a:r>
              <a:rPr lang="hu-HU" dirty="0" smtClean="0"/>
              <a:t>2014-ben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72008"/>
            <a:ext cx="9144000" cy="4948014"/>
            <a:chOff x="323528" y="483518"/>
            <a:chExt cx="8568952" cy="4464496"/>
          </a:xfrm>
        </p:grpSpPr>
        <p:graphicFrame>
          <p:nvGraphicFramePr>
            <p:cNvPr id="5" name="Diagram 2"/>
            <p:cNvGraphicFramePr/>
            <p:nvPr>
              <p:extLst>
                <p:ext uri="{D42A27DB-BD31-4B8C-83A1-F6EECF244321}">
                  <p14:modId xmlns:p14="http://schemas.microsoft.com/office/powerpoint/2010/main" val="2801679907"/>
                </p:ext>
              </p:extLst>
            </p:nvPr>
          </p:nvGraphicFramePr>
          <p:xfrm>
            <a:off x="323528" y="483518"/>
            <a:ext cx="8568952" cy="4464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Fél keret 2"/>
            <p:cNvSpPr/>
            <p:nvPr/>
          </p:nvSpPr>
          <p:spPr>
            <a:xfrm>
              <a:off x="7191418" y="3419017"/>
              <a:ext cx="360040" cy="72008"/>
            </a:xfrm>
            <a:prstGeom prst="halfFrame">
              <a:avLst/>
            </a:prstGeom>
            <a:solidFill>
              <a:srgbClr val="8E4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" name="Fél keret 5"/>
            <p:cNvSpPr/>
            <p:nvPr/>
          </p:nvSpPr>
          <p:spPr>
            <a:xfrm>
              <a:off x="5992849" y="2945355"/>
              <a:ext cx="360040" cy="72008"/>
            </a:xfrm>
            <a:prstGeom prst="halfFrame">
              <a:avLst/>
            </a:prstGeom>
            <a:solidFill>
              <a:srgbClr val="8E4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7" name="Fél keret 6"/>
            <p:cNvSpPr/>
            <p:nvPr/>
          </p:nvSpPr>
          <p:spPr>
            <a:xfrm>
              <a:off x="5724128" y="2463738"/>
              <a:ext cx="360040" cy="72008"/>
            </a:xfrm>
            <a:prstGeom prst="halfFrame">
              <a:avLst/>
            </a:prstGeom>
            <a:solidFill>
              <a:srgbClr val="8E4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8" name="Fél keret 7"/>
            <p:cNvSpPr/>
            <p:nvPr/>
          </p:nvSpPr>
          <p:spPr>
            <a:xfrm>
              <a:off x="4179881" y="1989449"/>
              <a:ext cx="360040" cy="72008"/>
            </a:xfrm>
            <a:prstGeom prst="halfFrame">
              <a:avLst/>
            </a:prstGeom>
            <a:solidFill>
              <a:srgbClr val="8E4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9" name="Fél keret 8"/>
            <p:cNvSpPr/>
            <p:nvPr/>
          </p:nvSpPr>
          <p:spPr>
            <a:xfrm>
              <a:off x="3939594" y="1507940"/>
              <a:ext cx="360040" cy="72008"/>
            </a:xfrm>
            <a:prstGeom prst="halfFrame">
              <a:avLst/>
            </a:prstGeom>
            <a:solidFill>
              <a:srgbClr val="8E4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0" name="Fél keret 9"/>
            <p:cNvSpPr/>
            <p:nvPr/>
          </p:nvSpPr>
          <p:spPr>
            <a:xfrm>
              <a:off x="3301010" y="1037650"/>
              <a:ext cx="360040" cy="72008"/>
            </a:xfrm>
            <a:prstGeom prst="halfFrame">
              <a:avLst/>
            </a:prstGeom>
            <a:solidFill>
              <a:srgbClr val="8E4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17" name="Csoportba foglalás 16"/>
            <p:cNvGrpSpPr/>
            <p:nvPr/>
          </p:nvGrpSpPr>
          <p:grpSpPr>
            <a:xfrm>
              <a:off x="3208947" y="890272"/>
              <a:ext cx="4471789" cy="2587695"/>
              <a:chOff x="3192998" y="909117"/>
              <a:chExt cx="4471789" cy="2587695"/>
            </a:xfrm>
          </p:grpSpPr>
          <p:sp>
            <p:nvSpPr>
              <p:cNvPr id="11" name="Téglalap 10"/>
              <p:cNvSpPr/>
              <p:nvPr/>
            </p:nvSpPr>
            <p:spPr>
              <a:xfrm>
                <a:off x="3192998" y="909117"/>
                <a:ext cx="57606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defTabSz="2190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800" dirty="0" smtClean="0">
                    <a:solidFill>
                      <a:srgbClr val="8E418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Helvetica Light" charset="0"/>
                    <a:sym typeface="Helvetica Light" charset="0"/>
                  </a:rPr>
                  <a:t>34% </a:t>
                </a:r>
                <a:endParaRPr lang="hu-HU" sz="800" dirty="0">
                  <a:solidFill>
                    <a:srgbClr val="8E418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" name="Téglalap 11"/>
              <p:cNvSpPr/>
              <p:nvPr/>
            </p:nvSpPr>
            <p:spPr>
              <a:xfrm>
                <a:off x="3831582" y="1374036"/>
                <a:ext cx="57606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defTabSz="2190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800" dirty="0" smtClean="0">
                    <a:solidFill>
                      <a:srgbClr val="8E418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Helvetica Light" charset="0"/>
                    <a:sym typeface="Helvetica Light" charset="0"/>
                  </a:rPr>
                  <a:t>42% </a:t>
                </a:r>
                <a:endParaRPr lang="hu-HU" sz="800" dirty="0">
                  <a:solidFill>
                    <a:srgbClr val="8E418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4071869" y="1857868"/>
                <a:ext cx="57606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defTabSz="2190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800" dirty="0" smtClean="0">
                    <a:solidFill>
                      <a:srgbClr val="8E418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Helvetica Light" charset="0"/>
                    <a:sym typeface="Helvetica Light" charset="0"/>
                  </a:rPr>
                  <a:t>42% </a:t>
                </a:r>
                <a:endParaRPr lang="hu-HU" sz="800" dirty="0">
                  <a:solidFill>
                    <a:srgbClr val="8E418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" name="Téglalap 13"/>
              <p:cNvSpPr/>
              <p:nvPr/>
            </p:nvSpPr>
            <p:spPr>
              <a:xfrm>
                <a:off x="5595430" y="2331564"/>
                <a:ext cx="57606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defTabSz="2190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800" dirty="0" smtClean="0">
                    <a:solidFill>
                      <a:srgbClr val="8E418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Helvetica Light" charset="0"/>
                    <a:sym typeface="Helvetica Light" charset="0"/>
                  </a:rPr>
                  <a:t>42% </a:t>
                </a:r>
                <a:endParaRPr lang="hu-HU" sz="800" dirty="0">
                  <a:solidFill>
                    <a:srgbClr val="8E418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5866934" y="2811781"/>
                <a:ext cx="57606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defTabSz="2190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800" dirty="0" smtClean="0">
                    <a:solidFill>
                      <a:srgbClr val="8E418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Helvetica Light" charset="0"/>
                    <a:sym typeface="Helvetica Light" charset="0"/>
                  </a:rPr>
                  <a:t>35% </a:t>
                </a:r>
                <a:endParaRPr lang="hu-HU" sz="800" dirty="0">
                  <a:solidFill>
                    <a:srgbClr val="8E418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7088723" y="3281368"/>
                <a:ext cx="57606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defTabSz="2190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800" dirty="0" smtClean="0">
                    <a:solidFill>
                      <a:srgbClr val="8E418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Helvetica Light" charset="0"/>
                    <a:sym typeface="Helvetica Light" charset="0"/>
                  </a:rPr>
                  <a:t>32% </a:t>
                </a:r>
                <a:endParaRPr lang="hu-HU" sz="800" dirty="0">
                  <a:solidFill>
                    <a:srgbClr val="8E418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Helvetica Light" charset="0"/>
                  <a:sym typeface="Helvetica Light" charset="0"/>
                </a:endParaRPr>
              </a:p>
            </p:txBody>
          </p:sp>
        </p:grpSp>
      </p:grpSp>
      <p:sp>
        <p:nvSpPr>
          <p:cNvPr id="19" name="Lekerekített téglalap feliratnak 10"/>
          <p:cNvSpPr/>
          <p:nvPr/>
        </p:nvSpPr>
        <p:spPr bwMode="auto">
          <a:xfrm>
            <a:off x="7020272" y="1784036"/>
            <a:ext cx="1296144" cy="546883"/>
          </a:xfrm>
          <a:prstGeom prst="wedgeRectCallout">
            <a:avLst>
              <a:gd name="adj1" fmla="val -257043"/>
              <a:gd name="adj2" fmla="val 166743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Iskolakezdés</a:t>
            </a:r>
          </a:p>
        </p:txBody>
      </p:sp>
      <p:sp>
        <p:nvSpPr>
          <p:cNvPr id="20" name="Lekerekített téglalap feliratnak 10"/>
          <p:cNvSpPr/>
          <p:nvPr/>
        </p:nvSpPr>
        <p:spPr bwMode="auto">
          <a:xfrm>
            <a:off x="7020272" y="2527029"/>
            <a:ext cx="1296144" cy="546879"/>
          </a:xfrm>
          <a:prstGeom prst="wedgeRectCallout">
            <a:avLst>
              <a:gd name="adj1" fmla="val -275387"/>
              <a:gd name="adj2" fmla="val 132371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Foci-VB</a:t>
            </a:r>
          </a:p>
        </p:txBody>
      </p:sp>
      <p:sp>
        <p:nvSpPr>
          <p:cNvPr id="21" name="Lekerekített téglalap feliratnak 10"/>
          <p:cNvSpPr/>
          <p:nvPr/>
        </p:nvSpPr>
        <p:spPr bwMode="auto">
          <a:xfrm>
            <a:off x="5580112" y="1112435"/>
            <a:ext cx="1748671" cy="461884"/>
          </a:xfrm>
          <a:prstGeom prst="wedgeRectCallout">
            <a:avLst>
              <a:gd name="adj1" fmla="val -58840"/>
              <a:gd name="adj2" fmla="val 242263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Könyv, és játék karácsonyra</a:t>
            </a:r>
          </a:p>
        </p:txBody>
      </p:sp>
      <p:sp>
        <p:nvSpPr>
          <p:cNvPr id="22" name="Lekerekített téglalap feliratnak 10"/>
          <p:cNvSpPr/>
          <p:nvPr/>
        </p:nvSpPr>
        <p:spPr bwMode="auto">
          <a:xfrm>
            <a:off x="4375216" y="535297"/>
            <a:ext cx="737189" cy="301713"/>
          </a:xfrm>
          <a:prstGeom prst="wedgeRectCallout">
            <a:avLst>
              <a:gd name="adj1" fmla="val -330169"/>
              <a:gd name="adj2" fmla="val 30115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Jó idő</a:t>
            </a:r>
            <a:endParaRPr lang="hu-HU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3" name="Lekerekített téglalap feliratnak 10"/>
          <p:cNvSpPr/>
          <p:nvPr/>
        </p:nvSpPr>
        <p:spPr bwMode="auto">
          <a:xfrm>
            <a:off x="35496" y="827812"/>
            <a:ext cx="1008112" cy="447794"/>
          </a:xfrm>
          <a:prstGeom prst="wedgeRectCallout">
            <a:avLst>
              <a:gd name="adj1" fmla="val 126231"/>
              <a:gd name="adj2" fmla="val 64140"/>
            </a:avLst>
          </a:prstGeom>
          <a:solidFill>
            <a:schemeClr val="bg1">
              <a:lumMod val="50000"/>
              <a:alpha val="35000"/>
            </a:schemeClr>
          </a:solidFill>
          <a:ln w="6350" cap="flat" cmpd="sng" algn="ctr">
            <a:solidFill>
              <a:srgbClr val="FFFFFF">
                <a:alpha val="50196"/>
              </a:srgb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Valentin nap</a:t>
            </a:r>
          </a:p>
          <a:p>
            <a:pPr algn="ctr"/>
            <a:r>
              <a:rPr lang="hu-HU" sz="12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Nőnap</a:t>
            </a:r>
            <a:endParaRPr lang="hu-HU" sz="12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1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forgalmat KÖZVETETTEN befolyásoló tényezők</a:t>
            </a:r>
            <a:endParaRPr lang="hu-HU" dirty="0"/>
          </a:p>
        </p:txBody>
      </p:sp>
      <p:graphicFrame>
        <p:nvGraphicFramePr>
          <p:cNvPr id="6" name="Diagram 6"/>
          <p:cNvGraphicFramePr/>
          <p:nvPr>
            <p:extLst>
              <p:ext uri="{D42A27DB-BD31-4B8C-83A1-F6EECF244321}">
                <p14:modId xmlns:p14="http://schemas.microsoft.com/office/powerpoint/2010/main" val="1611962779"/>
              </p:ext>
            </p:extLst>
          </p:nvPr>
        </p:nvGraphicFramePr>
        <p:xfrm>
          <a:off x="107504" y="733630"/>
          <a:ext cx="8928992" cy="407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KI - Árukeres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KI - Árukeres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ntaold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1448</Words>
  <Application>Microsoft Macintosh PowerPoint</Application>
  <PresentationFormat>On-screen Show (16:9)</PresentationFormat>
  <Paragraphs>170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GKI - Árukereső</vt:lpstr>
      <vt:lpstr>1_GKI - Árukereső</vt:lpstr>
      <vt:lpstr>mintaoldal</vt:lpstr>
      <vt:lpstr>Egyéni tervezés</vt:lpstr>
      <vt:lpstr>PowerPoint Presentation</vt:lpstr>
      <vt:lpstr>Az OKI kutatásról</vt:lpstr>
      <vt:lpstr>A részletesen vizsgált szektorok</vt:lpstr>
      <vt:lpstr>A szektorok jellemzői</vt:lpstr>
      <vt:lpstr>A szektorok legfontosabb forgalmi mutatói</vt:lpstr>
      <vt:lpstr>A szektorok legfontosabb forgalmi mutatói</vt:lpstr>
      <vt:lpstr>A forgalom megoszlása 2014-ben</vt:lpstr>
      <vt:lpstr>A forgalom megoszlása 2014-ben</vt:lpstr>
      <vt:lpstr>A forgalmat KÖZVETETTEN befolyásoló tényezők</vt:lpstr>
      <vt:lpstr>Az online értékesítés szerepe a kiskereskedelemben I.</vt:lpstr>
      <vt:lpstr>Az online értékesítés szerepe a kiskereskedelemben II.</vt:lpstr>
      <vt:lpstr>Az online értékesítés szerepe a kiskereskedelemben III.</vt:lpstr>
      <vt:lpstr>Az OKI Index alakulása (2013.11. – 2015.02.)</vt:lpstr>
      <vt:lpstr>PowerPoint Presentation</vt:lpstr>
      <vt:lpstr>PowerPoint Presentation</vt:lpstr>
      <vt:lpstr>Az egyes fizetési megoldások elérhetősége és súlya - 2014</vt:lpstr>
      <vt:lpstr>Elektronikus fizetési megoldások kínálata</vt:lpstr>
      <vt:lpstr>Elektronikus fizetési megoldások elérhetőségének változása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Tamas Merei</dc:creator>
  <cp:lastModifiedBy>arukereso arukereso</cp:lastModifiedBy>
  <cp:revision>330</cp:revision>
  <dcterms:created xsi:type="dcterms:W3CDTF">2014-07-28T07:29:33Z</dcterms:created>
  <dcterms:modified xsi:type="dcterms:W3CDTF">2015-03-10T09:34:34Z</dcterms:modified>
</cp:coreProperties>
</file>